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300" r:id="rId29"/>
    <p:sldId id="287" r:id="rId30"/>
    <p:sldId id="288" r:id="rId31"/>
    <p:sldId id="291" r:id="rId32"/>
    <p:sldId id="304" r:id="rId33"/>
    <p:sldId id="307" r:id="rId34"/>
    <p:sldId id="308" r:id="rId35"/>
    <p:sldId id="309" r:id="rId36"/>
    <p:sldId id="294" r:id="rId37"/>
    <p:sldId id="295" r:id="rId38"/>
    <p:sldId id="298" r:id="rId39"/>
    <p:sldId id="296" r:id="rId40"/>
    <p:sldId id="310" r:id="rId41"/>
    <p:sldId id="302" r:id="rId42"/>
    <p:sldId id="312" r:id="rId43"/>
    <p:sldId id="313" r:id="rId44"/>
    <p:sldId id="314" r:id="rId45"/>
    <p:sldId id="324" r:id="rId46"/>
    <p:sldId id="326" r:id="rId47"/>
    <p:sldId id="327" r:id="rId48"/>
    <p:sldId id="330" r:id="rId49"/>
    <p:sldId id="328" r:id="rId50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49645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65077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272802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EAGEN, Targu Mures, June 14th 2012</a:t>
            </a: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6D4E7E-C74D-44E8-ACEE-A23EBE982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88427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02180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21206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755325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56833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39328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3263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94210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63214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0E6D-F05D-4231-911C-15E13C41BF66}" type="datetimeFigureOut">
              <a:rPr lang="sr-Cyrl-RS" smtClean="0"/>
              <a:pPr/>
              <a:t>28.1.2018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B53D6-AE78-4DE8-8EBC-9471C657C498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60375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726" y="1447800"/>
            <a:ext cx="7772400" cy="2460625"/>
          </a:xfrm>
        </p:spPr>
        <p:txBody>
          <a:bodyPr>
            <a:normAutofit/>
          </a:bodyPr>
          <a:lstStyle/>
          <a:p>
            <a:r>
              <a:rPr lang="sr-Cyrl-CS" sz="2400" b="1" dirty="0">
                <a:latin typeface="Palatino Linotype" pitchFamily="18" charset="0"/>
              </a:rPr>
              <a:t>ИНТЕГРИСАНЕ АКАДЕМСКЕ </a:t>
            </a:r>
            <a:r>
              <a:rPr lang="sr-Cyrl-RS" sz="2400" dirty="0">
                <a:latin typeface="Palatino Linotype" pitchFamily="18" charset="0"/>
              </a:rPr>
              <a:t/>
            </a:r>
            <a:br>
              <a:rPr lang="sr-Cyrl-RS" sz="2400" dirty="0">
                <a:latin typeface="Palatino Linotype" pitchFamily="18" charset="0"/>
              </a:rPr>
            </a:br>
            <a:r>
              <a:rPr lang="sr-Cyrl-CS" sz="2400" b="1" dirty="0">
                <a:latin typeface="Palatino Linotype" pitchFamily="18" charset="0"/>
              </a:rPr>
              <a:t>СТУДИЈ</a:t>
            </a:r>
            <a:r>
              <a:rPr lang="en-US" sz="2400" b="1" dirty="0">
                <a:latin typeface="Palatino Linotype" pitchFamily="18" charset="0"/>
              </a:rPr>
              <a:t>E </a:t>
            </a:r>
            <a:r>
              <a:rPr lang="ru-RU" sz="2400" b="1" dirty="0">
                <a:latin typeface="Palatino Linotype" pitchFamily="18" charset="0"/>
              </a:rPr>
              <a:t>ФАРМАЦИЈЕ</a:t>
            </a:r>
            <a:r>
              <a:rPr lang="sr-Cyrl-RS" sz="2400" dirty="0">
                <a:latin typeface="Palatino Linotype" pitchFamily="18" charset="0"/>
              </a:rPr>
              <a:t/>
            </a:r>
            <a:br>
              <a:rPr lang="sr-Cyrl-RS" sz="2400" dirty="0">
                <a:latin typeface="Palatino Linotype" pitchFamily="18" charset="0"/>
              </a:rPr>
            </a:br>
            <a:r>
              <a:rPr lang="sr-Cyrl-RS" sz="2400" b="1" dirty="0" smtClean="0">
                <a:latin typeface="Palatino Linotype" pitchFamily="18" charset="0"/>
                <a:cs typeface="Arial" pitchFamily="34" charset="0"/>
              </a:rPr>
              <a:t>Клиничка </a:t>
            </a:r>
            <a:r>
              <a:rPr lang="sr-Cyrl-RS" sz="2400" b="1" dirty="0" err="1" smtClean="0">
                <a:latin typeface="Palatino Linotype" pitchFamily="18" charset="0"/>
                <a:cs typeface="Arial" pitchFamily="34" charset="0"/>
              </a:rPr>
              <a:t>пропедевтика</a:t>
            </a:r>
            <a:r>
              <a:rPr lang="en-US" sz="2400" b="1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2400" b="1" dirty="0" smtClean="0">
                <a:latin typeface="Palatino Linotype" pitchFamily="18" charset="0"/>
                <a:cs typeface="Arial" pitchFamily="34" charset="0"/>
              </a:rPr>
              <a:t>за фармацеуте</a:t>
            </a:r>
            <a:br>
              <a:rPr lang="sr-Cyrl-RS" sz="2400" b="1" dirty="0" smtClean="0">
                <a:latin typeface="Palatino Linotype" pitchFamily="18" charset="0"/>
                <a:cs typeface="Arial" pitchFamily="34" charset="0"/>
              </a:rPr>
            </a:br>
            <a:r>
              <a:rPr lang="sr-Cyrl-RS" sz="2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Наставна јединица </a:t>
            </a:r>
            <a:r>
              <a:rPr lang="sr-Latn-RS" sz="2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9</a:t>
            </a:r>
            <a:r>
              <a:rPr lang="sr-Cyrl-RS" sz="2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2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RS" sz="24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2400" b="1" dirty="0" smtClean="0">
                <a:latin typeface="Palatino Linotype" pitchFamily="18" charset="0"/>
                <a:cs typeface="Arial" pitchFamily="34" charset="0"/>
              </a:rPr>
            </a:br>
            <a:endParaRPr lang="sr-Cyrl-RS" sz="2400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153400" cy="2362200"/>
          </a:xfrm>
        </p:spPr>
        <p:txBody>
          <a:bodyPr>
            <a:normAutofit/>
          </a:bodyPr>
          <a:lstStyle/>
          <a:p>
            <a:r>
              <a:rPr lang="sr-Cyrl-CS" sz="2000" b="1" dirty="0">
                <a:solidFill>
                  <a:schemeClr val="tx1"/>
                </a:solidFill>
                <a:latin typeface="Palatino Linotype" pitchFamily="18" charset="0"/>
              </a:rPr>
              <a:t>Диференцијална дијагноза бола у абдомену</a:t>
            </a:r>
            <a:endParaRPr lang="sr-Cyrl-R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r>
              <a:rPr lang="sr-Cyrl-CS" sz="2000" b="1" dirty="0" err="1">
                <a:solidFill>
                  <a:schemeClr val="tx1"/>
                </a:solidFill>
                <a:latin typeface="Palatino Linotype" pitchFamily="18" charset="0"/>
              </a:rPr>
              <a:t>Улкусна</a:t>
            </a:r>
            <a:r>
              <a:rPr lang="sr-Cyrl-CS" sz="2000" b="1" dirty="0">
                <a:solidFill>
                  <a:schemeClr val="tx1"/>
                </a:solidFill>
                <a:latin typeface="Palatino Linotype" pitchFamily="18" charset="0"/>
              </a:rPr>
              <a:t> болест </a:t>
            </a:r>
            <a:endParaRPr lang="sr-Cyrl-RS" sz="2000" dirty="0">
              <a:solidFill>
                <a:schemeClr val="tx1"/>
              </a:solidFill>
              <a:latin typeface="Palatino Linotype" pitchFamily="18" charset="0"/>
            </a:endParaRPr>
          </a:p>
          <a:p>
            <a:endParaRPr lang="sr-Cyrl-RS" sz="2000" b="1" dirty="0" smtClean="0">
              <a:solidFill>
                <a:schemeClr val="tx1"/>
              </a:solidFill>
              <a:latin typeface="Palatino Linotype" pitchFamily="18" charset="0"/>
              <a:cs typeface="Arial" pitchFamily="34" charset="0"/>
            </a:endParaRPr>
          </a:p>
          <a:p>
            <a:r>
              <a:rPr lang="sr-Cyrl-RS" sz="2000" b="1" dirty="0" err="1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Доц</a:t>
            </a:r>
            <a:r>
              <a:rPr lang="sr-Cyrl-RS" sz="2000" b="1" dirty="0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. др Наташа Здравковић</a:t>
            </a:r>
          </a:p>
          <a:p>
            <a:endParaRPr lang="sr-Cyrl-RS" sz="20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800" y="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7986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11723"/>
            <a:ext cx="8534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5. НАДИМАЊЕ ЖЕЛУЦА (</a:t>
            </a:r>
            <a:r>
              <a:rPr lang="sr-Cyrl-RS" sz="1600" b="1" dirty="0" err="1" smtClean="0">
                <a:latin typeface="Palatino Linotype" pitchFamily="18" charset="0"/>
                <a:cs typeface="Arial" pitchFamily="34" charset="0"/>
              </a:rPr>
              <a:t>аерогастрија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6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. 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БОЛ У ЖЕЛУЦУ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Бол у виду печења,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жарења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Бол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у виду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грчева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Улкусни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бол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Ритмичност јављања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у односу на 24 часа (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улкус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желуца-болови на празан желудац и након 2-3 часа од оброка, након узимања хране престају;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улкус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дуоденума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-болови у периоду евакуације хране, након 3-5 часова)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600" b="1" dirty="0" err="1">
                <a:latin typeface="Palatino Linotype" pitchFamily="18" charset="0"/>
                <a:cs typeface="Arial" pitchFamily="34" charset="0"/>
              </a:rPr>
              <a:t>Периодичност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 јављања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у односу на одређено доба године (јесен и пролеће-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гастричне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или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улкусне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кризе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7. ГАСТРОРАГИЈА, ХЕМОРАГИЈА ЖЕЛУЦА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Услед ерозије крвног суда (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улкус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карцином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, ерозивни гастритис…)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Повраћање крви (</a:t>
            </a:r>
            <a:r>
              <a:rPr lang="sr-Latn-RS" sz="1600" dirty="0" err="1">
                <a:latin typeface="Palatino Linotype" pitchFamily="18" charset="0"/>
                <a:cs typeface="Arial" pitchFamily="34" charset="0"/>
              </a:rPr>
              <a:t>haematemesis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Елиминисање путем столице која је црна 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као катран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или као 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талог од црне кафе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“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(</a:t>
            </a:r>
            <a:r>
              <a:rPr lang="sr-Latn-RS" sz="1600" dirty="0" err="1">
                <a:latin typeface="Palatino Linotype" pitchFamily="18" charset="0"/>
                <a:cs typeface="Arial" pitchFamily="34" charset="0"/>
              </a:rPr>
              <a:t>melaena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Окултно крварење-макроскопски неприметна крварења, доказују се хемијским прегледом столице на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хемоглобин</a:t>
            </a:r>
            <a:endParaRPr lang="sr-Cyrl-RS" sz="16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sz="16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2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99023"/>
            <a:ext cx="8458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СИМПТОМИ У ОБОЉЕЊИМА ТАНКОГ ЦРЕВА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1. МЕТЕОРИЗАМ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2. ГРЧЕВИ (КОЛИКЕ)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Спастичне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контракције мишићног слоја танкога црева</a:t>
            </a:r>
          </a:p>
          <a:p>
            <a:pPr>
              <a:lnSpc>
                <a:spcPct val="150000"/>
              </a:lnSpc>
              <a:defRPr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3. ПРОЛИВИ, ДИЈАРЕЈА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Бројне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течне столице услед иритације цревне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слузнице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ендогеним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или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егзогеним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токсинима, који повећавају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перисталтику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црева и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хиперсекрецију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течности у самом цреву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sr-Latn-C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60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6916"/>
            <a:ext cx="8763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СИМПТОМИ У ОБОЉЕЊИМА ДЕБЕЛОГ ЦРЕВА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1. ПРОЛИВ</a:t>
            </a: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2. БОЛОВИ</a:t>
            </a: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3. ЗАТВОР (</a:t>
            </a:r>
            <a:r>
              <a:rPr lang="sr-Latn-CS" sz="1600" b="1" dirty="0" err="1">
                <a:latin typeface="Palatino Linotype" pitchFamily="18" charset="0"/>
                <a:cs typeface="Arial" pitchFamily="34" charset="0"/>
              </a:rPr>
              <a:t>Obstipatio</a:t>
            </a:r>
            <a:r>
              <a:rPr lang="sr-Latn-CS" sz="1600" b="1" dirty="0">
                <a:latin typeface="Palatino Linotype" pitchFamily="18" charset="0"/>
                <a:cs typeface="Arial" pitchFamily="34" charset="0"/>
              </a:rPr>
              <a:t>) </a:t>
            </a: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задржавање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столице 3-5 дана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столица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мала по количини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, тврде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конзистенције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у виду малих громуљица или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скибала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-већа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ресорпција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воде током продуженог боравка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распадних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продуката у колону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Изглед </a:t>
            </a:r>
            <a:r>
              <a:rPr lang="sr-Cyrl-CS" sz="16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столице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Нехомогена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столица са повећаном секрецијом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мукуса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фекалне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масе помешане са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мукусом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или обложене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мукусом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попут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мембране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Гној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у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столици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Крв  у столици (</a:t>
            </a:r>
            <a:r>
              <a:rPr lang="sr-Cyrl-CS" sz="1600" b="1" dirty="0" err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ентерорагија</a:t>
            </a:r>
            <a:r>
              <a:rPr lang="sr-Cyrl-CS" sz="16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):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крв покрива  столицу-хемороиди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прво појава крви, па столица-оштећење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сигме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, ректума (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карцином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крв помешана са столицом-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улцерозни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колитис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већа крварења–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мезентеријална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тромбоза,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инвагинација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црева, хемороиди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Промена облика столице у виду "оловке "-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стеноза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сигме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ректума      </a:t>
            </a:r>
            <a:endParaRPr lang="sr-Cyrl-RS" sz="1600" dirty="0" smtClean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9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52400"/>
            <a:ext cx="9067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СИМПТОМИ У ОБОЉЕЊИМА 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ЈЕТРЕ</a:t>
            </a:r>
          </a:p>
          <a:p>
            <a:pPr>
              <a:lnSpc>
                <a:spcPct val="150000"/>
              </a:lnSpc>
              <a:defRPr/>
            </a:pPr>
            <a:endParaRPr lang="sr-Cyrl-CS" sz="2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1. ЖУТИЦА (</a:t>
            </a:r>
            <a:r>
              <a:rPr lang="sr-Latn-RS" sz="1600" b="1" dirty="0" err="1" smtClean="0">
                <a:latin typeface="Palatino Linotype" pitchFamily="18" charset="0"/>
                <a:cs typeface="Arial" pitchFamily="34" charset="0"/>
              </a:rPr>
              <a:t>Icterus</a:t>
            </a: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)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–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билирубин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у крви &gt;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30,0</a:t>
            </a:r>
            <a:r>
              <a:rPr lang="sr-Latn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Latn-CS" sz="1600" dirty="0" err="1" smtClean="0">
                <a:latin typeface="Palatino Linotype" pitchFamily="18" charset="0"/>
                <a:cs typeface="Arial" pitchFamily="34" charset="0"/>
              </a:rPr>
              <a:t>nmol</a:t>
            </a:r>
            <a:r>
              <a:rPr lang="sr-Latn-CS" sz="1600" dirty="0" smtClean="0">
                <a:latin typeface="Palatino Linotype" pitchFamily="18" charset="0"/>
                <a:cs typeface="Arial" pitchFamily="34" charset="0"/>
              </a:rPr>
              <a:t>/l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(17,1-20,5 </a:t>
            </a:r>
            <a:r>
              <a:rPr lang="sr-Latn-CS" sz="1600" dirty="0" err="1" smtClean="0">
                <a:latin typeface="Palatino Linotype" pitchFamily="18" charset="0"/>
                <a:cs typeface="Arial" pitchFamily="34" charset="0"/>
              </a:rPr>
              <a:t>nmol</a:t>
            </a:r>
            <a:r>
              <a:rPr lang="sr-Latn-CS" sz="1600" dirty="0" smtClean="0">
                <a:latin typeface="Palatino Linotype" pitchFamily="18" charset="0"/>
                <a:cs typeface="Arial" pitchFamily="34" charset="0"/>
              </a:rPr>
              <a:t>/l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)</a:t>
            </a:r>
            <a:endParaRPr lang="sr-Latn-C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Столица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бела "као креч" (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ахолична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), мокраћа тамна , боје "црног пива" (директни  </a:t>
            </a:r>
          </a:p>
          <a:p>
            <a:pPr>
              <a:lnSpc>
                <a:spcPct val="150000"/>
              </a:lnSpc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    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билирубин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у мокраћи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)-потпуна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опструкција жучних путева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2. БОЛОВИ ИСПОД ДЕСНОГ РЕБАРНОГ ЛУКА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–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увећање волумена јетре</a:t>
            </a:r>
            <a:endParaRPr lang="sr-Latn-CS" sz="16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2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50103"/>
            <a:ext cx="8534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СИМПТОМИ У ОБОЉЕЊИМА 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ЖУЧНЕ КЕСЕ</a:t>
            </a:r>
          </a:p>
          <a:p>
            <a:pPr>
              <a:defRPr/>
            </a:pPr>
            <a:endParaRPr lang="sr-Cyrl-RS" sz="16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1. БОЛ ИСПОД </a:t>
            </a:r>
            <a:r>
              <a:rPr lang="sr-Cyrl-CS" sz="1600" b="1" dirty="0">
                <a:latin typeface="Palatino Linotype" pitchFamily="18" charset="0"/>
                <a:cs typeface="Arial" pitchFamily="34" charset="0"/>
              </a:rPr>
              <a:t>Д</a:t>
            </a: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ЕСНОГ РЕБАРНОГ ЛУКА</a:t>
            </a: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Ш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ирење према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десној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лопатици, некада у околне регионе и у леђа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П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онекад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у виду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колика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Зима, језа, дрхтавица, скок температуре-запаљење жучне кесе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Болесник 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немиран, често мења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положај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После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обилних масних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оброка, 3-5 дана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Праћени муком, гађењем, повраћањем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Интермитентни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или континуирани</a:t>
            </a: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endParaRPr lang="sr-Cyrl-CS" sz="1600" dirty="0" smtClean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2. ЖУТИЦА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Присуство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каменаца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у жучној кеси и покретања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каменаца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и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запушења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холедохуса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Прогредијентни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опструктивни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иктерус</a:t>
            </a:r>
            <a:endParaRPr lang="sr-Latn-CS" sz="16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Cyrl-R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09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СИМПТОМИ У ОБОЉЕЊИМА 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ПАНКРЕАСА</a:t>
            </a:r>
          </a:p>
          <a:p>
            <a:pPr>
              <a:lnSpc>
                <a:spcPct val="150000"/>
              </a:lnSpc>
              <a:defRPr/>
            </a:pPr>
            <a:endParaRPr lang="sr-Cyrl-RS" sz="16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1. БОЛ</a:t>
            </a:r>
            <a:endParaRPr lang="sr-Cyrl-CS" sz="1600" b="1" dirty="0">
              <a:latin typeface="Palatino Linotype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интензиван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, сталан, у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епигастријуму</a:t>
            </a:r>
            <a:endParaRPr lang="sr-Cyrl-CS" sz="1600" dirty="0" smtClean="0">
              <a:latin typeface="Palatino Linotype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са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ширењем у виду лепезе дуж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ребарних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лукова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и према кичми-акутни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панкреатитис</a:t>
            </a:r>
            <a:endParaRPr lang="sr-Cyrl-CS" sz="1600" dirty="0" smtClean="0">
              <a:latin typeface="Palatino Linotype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3-4 сата након оброка (алкохол и масна храна)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болесник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мирује, избегава сваки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покрет</a:t>
            </a: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Хронично обољење панкреаса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>
                <a:latin typeface="Palatino Linotype" pitchFamily="18" charset="0"/>
                <a:cs typeface="Arial" pitchFamily="34" charset="0"/>
              </a:rPr>
              <a:t>п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овремено болови у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епигастријуму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у неједнаким интервалима са ширењем у леви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хипохондријум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и у леђа</a:t>
            </a:r>
          </a:p>
          <a:p>
            <a:pPr>
              <a:lnSpc>
                <a:spcPct val="150000"/>
              </a:lnSpc>
              <a:defRPr/>
            </a:pPr>
            <a:endParaRPr lang="sr-Cyrl-CS" sz="1600" dirty="0" smtClean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2. НАДУТОСТ ТРБУХА</a:t>
            </a:r>
          </a:p>
          <a:p>
            <a:pPr>
              <a:lnSpc>
                <a:spcPct val="150000"/>
              </a:lnSpc>
              <a:defRPr/>
            </a:pPr>
            <a:endParaRPr lang="sr-Cyrl-CS" sz="1600" b="1" dirty="0" smtClean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1600" b="1" dirty="0" smtClean="0">
                <a:latin typeface="Palatino Linotype" pitchFamily="18" charset="0"/>
                <a:cs typeface="Arial" pitchFamily="34" charset="0"/>
              </a:rPr>
              <a:t>3. ПОВРАЋАЊЕ</a:t>
            </a:r>
          </a:p>
          <a:p>
            <a:pPr marL="514350" indent="-514350">
              <a:lnSpc>
                <a:spcPct val="150000"/>
              </a:lnSpc>
              <a:buFontTx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55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534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СИМПТОМИ У ОБОЉЕЊИМА 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СЛЕЗИНЕ</a:t>
            </a:r>
          </a:p>
          <a:p>
            <a:pPr>
              <a:defRPr/>
            </a:pPr>
            <a:endParaRPr lang="sr-Cyrl-RS" sz="1600" b="1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Бол 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или притисак испод левог </a:t>
            </a:r>
            <a:r>
              <a:rPr lang="sr-Cyrl-CS" sz="1600" dirty="0" err="1">
                <a:latin typeface="Palatino Linotype" pitchFamily="18" charset="0"/>
                <a:cs typeface="Arial" pitchFamily="34" charset="0"/>
              </a:rPr>
              <a:t>ребарног</a:t>
            </a:r>
            <a:r>
              <a:rPr lang="sr-Cyrl-C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лука-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спленомегалија</a:t>
            </a:r>
            <a:endParaRPr lang="sr-Cyrl-CS" sz="16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Јак бол испод левог </a:t>
            </a:r>
            <a:r>
              <a:rPr lang="sr-Cyrl-CS" sz="1600" dirty="0" err="1" smtClean="0">
                <a:latin typeface="Palatino Linotype" pitchFamily="18" charset="0"/>
                <a:cs typeface="Arial" pitchFamily="34" charset="0"/>
              </a:rPr>
              <a:t>ребарног</a:t>
            </a:r>
            <a:r>
              <a:rPr lang="sr-Cyrl-CS" sz="1600" dirty="0" smtClean="0">
                <a:latin typeface="Palatino Linotype" pitchFamily="18" charset="0"/>
                <a:cs typeface="Arial" pitchFamily="34" charset="0"/>
              </a:rPr>
              <a:t> лука-инфаркт слезине</a:t>
            </a:r>
            <a:endParaRPr lang="sr-Cyrl-CS" sz="16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sr-Latn-C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3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600200"/>
            <a:ext cx="4163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3200" b="1" dirty="0" smtClean="0">
                <a:latin typeface="Palatino Linotype" pitchFamily="18" charset="0"/>
              </a:rPr>
              <a:t>УЛКУСНА БОЛЕСТ</a:t>
            </a:r>
            <a:endParaRPr lang="sr-Cyrl-RS" sz="32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0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57" y="76200"/>
            <a:ext cx="886097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ДЕФИНИЦИЈА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err="1">
                <a:latin typeface="Palatino Linotype" pitchFamily="18" charset="0"/>
              </a:rPr>
              <a:t>Пептички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представља локални дефект </a:t>
            </a:r>
            <a:r>
              <a:rPr lang="sr-Cyrl-RS" dirty="0" err="1">
                <a:latin typeface="Palatino Linotype" pitchFamily="18" charset="0"/>
              </a:rPr>
              <a:t>епитела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слузнице</a:t>
            </a:r>
            <a:r>
              <a:rPr lang="sr-Cyrl-RS" dirty="0">
                <a:latin typeface="Palatino Linotype" pitchFamily="18" charset="0"/>
              </a:rPr>
              <a:t>, а настаје </a:t>
            </a:r>
            <a:r>
              <a:rPr lang="sr-Cyrl-RS" dirty="0" smtClean="0">
                <a:latin typeface="Palatino Linotype" pitchFamily="18" charset="0"/>
              </a:rPr>
              <a:t>ус</a:t>
            </a:r>
            <a:r>
              <a:rPr lang="sr-Cyrl-RS" dirty="0">
                <a:latin typeface="Palatino Linotype" pitchFamily="18" charset="0"/>
              </a:rPr>
              <a:t>л</a:t>
            </a:r>
            <a:r>
              <a:rPr lang="sr-Cyrl-RS" dirty="0" smtClean="0">
                <a:latin typeface="Palatino Linotype" pitchFamily="18" charset="0"/>
              </a:rPr>
              <a:t>ед </a:t>
            </a:r>
            <a:r>
              <a:rPr lang="sr-Cyrl-RS" dirty="0" err="1" smtClean="0">
                <a:latin typeface="Palatino Linotype" pitchFamily="18" charset="0"/>
              </a:rPr>
              <a:t>неравнотеже</a:t>
            </a:r>
            <a:r>
              <a:rPr lang="sr-Cyrl-RS" dirty="0" smtClean="0">
                <a:latin typeface="Palatino Linotype" pitchFamily="18" charset="0"/>
              </a:rPr>
              <a:t> између </a:t>
            </a:r>
            <a:r>
              <a:rPr lang="sr-Cyrl-RS" dirty="0">
                <a:latin typeface="Palatino Linotype" pitchFamily="18" charset="0"/>
              </a:rPr>
              <a:t>корозивног </a:t>
            </a:r>
            <a:r>
              <a:rPr lang="sr-Cyrl-RS" dirty="0" smtClean="0">
                <a:latin typeface="Palatino Linotype" pitchFamily="18" charset="0"/>
              </a:rPr>
              <a:t>деловања </a:t>
            </a:r>
            <a:r>
              <a:rPr lang="sr-Cyrl-RS" dirty="0">
                <a:latin typeface="Palatino Linotype" pitchFamily="18" charset="0"/>
              </a:rPr>
              <a:t>желудачног сока и одбрамбених механизама </a:t>
            </a:r>
            <a:r>
              <a:rPr lang="sr-Cyrl-RS" dirty="0" err="1">
                <a:latin typeface="Palatino Linotype" pitchFamily="18" charset="0"/>
              </a:rPr>
              <a:t>слузнице</a:t>
            </a:r>
            <a:r>
              <a:rPr lang="sr-Cyrl-RS" dirty="0">
                <a:latin typeface="Palatino Linotype" pitchFamily="18" charset="0"/>
              </a:rPr>
              <a:t>, до </a:t>
            </a:r>
            <a:r>
              <a:rPr lang="sr-Cyrl-RS" dirty="0" smtClean="0">
                <a:latin typeface="Palatino Linotype" pitchFamily="18" charset="0"/>
              </a:rPr>
              <a:t>које долази </a:t>
            </a:r>
            <a:r>
              <a:rPr lang="sr-Cyrl-RS" dirty="0">
                <a:latin typeface="Palatino Linotype" pitchFamily="18" charset="0"/>
              </a:rPr>
              <a:t>дејством разних </a:t>
            </a:r>
            <a:r>
              <a:rPr lang="sr-Cyrl-RS" dirty="0" err="1">
                <a:latin typeface="Palatino Linotype" pitchFamily="18" charset="0"/>
              </a:rPr>
              <a:t>ендогених</a:t>
            </a:r>
            <a:r>
              <a:rPr lang="sr-Cyrl-RS" dirty="0">
                <a:latin typeface="Palatino Linotype" pitchFamily="18" charset="0"/>
              </a:rPr>
              <a:t> и </a:t>
            </a:r>
            <a:r>
              <a:rPr lang="sr-Cyrl-RS" dirty="0" err="1">
                <a:latin typeface="Palatino Linotype" pitchFamily="18" charset="0"/>
              </a:rPr>
              <a:t>егзогених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фактора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Локализован на различитим деловима </a:t>
            </a:r>
            <a:r>
              <a:rPr lang="sr-Cyrl-RS" dirty="0" err="1" smtClean="0">
                <a:latin typeface="Palatino Linotype" pitchFamily="18" charset="0"/>
              </a:rPr>
              <a:t>дигестивног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тракта, али је одраз општег поремећаја, па говоримо о </a:t>
            </a:r>
            <a:r>
              <a:rPr lang="sr-Cyrl-RS" dirty="0" err="1">
                <a:latin typeface="Palatino Linotype" pitchFamily="18" charset="0"/>
              </a:rPr>
              <a:t>улкусној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болести 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КЛАСИФИКАЦИЈА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Према локализацији: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err="1">
                <a:latin typeface="Palatino Linotype" pitchFamily="18" charset="0"/>
              </a:rPr>
              <a:t>Дуоденални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- најчешћа </a:t>
            </a:r>
            <a:r>
              <a:rPr lang="sr-Cyrl-RS" dirty="0" err="1">
                <a:latin typeface="Palatino Linotype" pitchFamily="18" charset="0"/>
              </a:rPr>
              <a:t>локализација</a:t>
            </a:r>
            <a:r>
              <a:rPr lang="sr-Cyrl-RS" dirty="0">
                <a:latin typeface="Palatino Linotype" pitchFamily="18" charset="0"/>
              </a:rPr>
              <a:t> је </a:t>
            </a:r>
            <a:r>
              <a:rPr lang="sr-Cyrl-RS" dirty="0" err="1">
                <a:latin typeface="Palatino Linotype" pitchFamily="18" charset="0"/>
              </a:rPr>
              <a:t>булбус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дуоденума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err="1">
                <a:latin typeface="Palatino Linotype" pitchFamily="18" charset="0"/>
              </a:rPr>
              <a:t>Гастрички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- најчешће дуж мале кривине </a:t>
            </a:r>
            <a:r>
              <a:rPr lang="sr-Cyrl-RS" dirty="0" err="1">
                <a:latin typeface="Palatino Linotype" pitchFamily="18" charset="0"/>
              </a:rPr>
              <a:t>антрума</a:t>
            </a:r>
            <a:r>
              <a:rPr lang="sr-Cyrl-RS" dirty="0">
                <a:latin typeface="Palatino Linotype" pitchFamily="18" charset="0"/>
              </a:rPr>
              <a:t> и у </a:t>
            </a:r>
            <a:r>
              <a:rPr lang="sr-Cyrl-RS" dirty="0" smtClean="0">
                <a:latin typeface="Palatino Linotype" pitchFamily="18" charset="0"/>
              </a:rPr>
              <a:t>пре </a:t>
            </a:r>
            <a:r>
              <a:rPr lang="sr-Cyrl-RS" dirty="0" err="1" smtClean="0">
                <a:latin typeface="Palatino Linotype" pitchFamily="18" charset="0"/>
              </a:rPr>
              <a:t>пилоричној</a:t>
            </a:r>
            <a:r>
              <a:rPr lang="sr-Cyrl-RS" dirty="0" smtClean="0">
                <a:latin typeface="Palatino Linotype" pitchFamily="18" charset="0"/>
              </a:rPr>
              <a:t> регији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err="1">
                <a:latin typeface="Palatino Linotype" pitchFamily="18" charset="0"/>
              </a:rPr>
              <a:t>Езофагеални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- у </a:t>
            </a:r>
            <a:r>
              <a:rPr lang="sr-Cyrl-RS" dirty="0" err="1">
                <a:latin typeface="Palatino Linotype" pitchFamily="18" charset="0"/>
              </a:rPr>
              <a:t>дисталном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делу </a:t>
            </a:r>
            <a:r>
              <a:rPr lang="sr-Cyrl-RS" dirty="0" err="1" smtClean="0">
                <a:latin typeface="Palatino Linotype" pitchFamily="18" charset="0"/>
              </a:rPr>
              <a:t>езофагуса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4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7376"/>
            <a:ext cx="9067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ЕТИОЛОГИЈА И ЕПИДЕМИОЛОГИЈА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Етиологија је </a:t>
            </a:r>
            <a:r>
              <a:rPr lang="sr-Cyrl-RS" dirty="0" err="1">
                <a:latin typeface="Palatino Linotype" pitchFamily="18" charset="0"/>
              </a:rPr>
              <a:t>мултифакторијална</a:t>
            </a:r>
            <a:r>
              <a:rPr lang="sr-Cyrl-RS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>
                <a:latin typeface="Palatino Linotype" pitchFamily="18" charset="0"/>
              </a:rPr>
              <a:t>Д</a:t>
            </a:r>
            <a:r>
              <a:rPr lang="sr-Cyrl-RS" dirty="0" err="1" smtClean="0">
                <a:latin typeface="Palatino Linotype" pitchFamily="18" charset="0"/>
              </a:rPr>
              <a:t>исбаланс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између агресивних фактора (желудачна киселина, пепсин, жучне 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    соли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smtClean="0">
                <a:latin typeface="Palatino Linotype" pitchFamily="18" charset="0"/>
              </a:rPr>
              <a:t>ензими панкреаса</a:t>
            </a:r>
            <a:r>
              <a:rPr lang="sr-Cyrl-RS" dirty="0">
                <a:latin typeface="Palatino Linotype" pitchFamily="18" charset="0"/>
              </a:rPr>
              <a:t>) и одбрамбених фактора </a:t>
            </a:r>
            <a:r>
              <a:rPr lang="sr-Cyrl-RS" dirty="0" err="1">
                <a:latin typeface="Palatino Linotype" pitchFamily="18" charset="0"/>
              </a:rPr>
              <a:t>слузнице</a:t>
            </a:r>
            <a:r>
              <a:rPr lang="sr-Cyrl-RS" dirty="0">
                <a:latin typeface="Palatino Linotype" pitchFamily="18" charset="0"/>
              </a:rPr>
              <a:t> (отпорност 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  </a:t>
            </a:r>
            <a:r>
              <a:rPr lang="sr-Cyrl-RS" dirty="0" err="1" smtClean="0">
                <a:latin typeface="Palatino Linotype" pitchFamily="18" charset="0"/>
              </a:rPr>
              <a:t>слузнице</a:t>
            </a:r>
            <a:r>
              <a:rPr lang="sr-Cyrl-RS" dirty="0">
                <a:latin typeface="Palatino Linotype" pitchFamily="18" charset="0"/>
              </a:rPr>
              <a:t>, слуз, неоштећена циркулација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sr-Cyrl-RS" dirty="0" err="1" smtClean="0">
                <a:latin typeface="Palatino Linotype" pitchFamily="18" charset="0"/>
              </a:rPr>
              <a:t>простагландини</a:t>
            </a:r>
            <a:r>
              <a:rPr lang="sr-Cyrl-RS" dirty="0" smtClean="0">
                <a:latin typeface="Palatino Linotype" pitchFamily="18" charset="0"/>
              </a:rPr>
              <a:t>)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Хеликобактер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пилори</a:t>
            </a:r>
            <a:r>
              <a:rPr lang="sr-Cyrl-RS" dirty="0" smtClean="0">
                <a:latin typeface="Palatino Linotype" pitchFamily="18" charset="0"/>
              </a:rPr>
              <a:t> је пронађен </a:t>
            </a:r>
            <a:r>
              <a:rPr lang="sr-Cyrl-RS" dirty="0">
                <a:latin typeface="Palatino Linotype" pitchFamily="18" charset="0"/>
              </a:rPr>
              <a:t>у 90% биопсија узетих на </a:t>
            </a:r>
            <a:r>
              <a:rPr lang="sr-Cyrl-RS" dirty="0" err="1">
                <a:latin typeface="Palatino Linotype" pitchFamily="18" charset="0"/>
              </a:rPr>
              <a:t>ендоскопији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оболелих </a:t>
            </a:r>
            <a:r>
              <a:rPr lang="sr-Cyrl-RS" dirty="0">
                <a:latin typeface="Palatino Linotype" pitchFamily="18" charset="0"/>
              </a:rPr>
              <a:t>од </a:t>
            </a:r>
            <a:r>
              <a:rPr lang="sr-Cyrl-RS" dirty="0" err="1">
                <a:latin typeface="Palatino Linotype" pitchFamily="18" charset="0"/>
              </a:rPr>
              <a:t>пептичког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улкуса</a:t>
            </a:r>
            <a:r>
              <a:rPr lang="sr-Cyrl-RS" dirty="0">
                <a:latin typeface="Palatino Linotype" pitchFamily="18" charset="0"/>
              </a:rPr>
              <a:t> и </a:t>
            </a:r>
            <a:r>
              <a:rPr lang="sr-Cyrl-RS" dirty="0" err="1" smtClean="0">
                <a:latin typeface="Palatino Linotype" pitchFamily="18" charset="0"/>
              </a:rPr>
              <a:t>ерадикацијом</a:t>
            </a:r>
            <a:r>
              <a:rPr lang="sr-Cyrl-RS" dirty="0" smtClean="0">
                <a:latin typeface="Palatino Linotype" pitchFamily="18" charset="0"/>
              </a:rPr>
              <a:t> ХБП </a:t>
            </a:r>
            <a:r>
              <a:rPr lang="sr-Cyrl-RS" dirty="0" err="1" smtClean="0">
                <a:latin typeface="Palatino Linotype" pitchFamily="18" charset="0"/>
              </a:rPr>
              <a:t>пептички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је </a:t>
            </a:r>
            <a:r>
              <a:rPr lang="sr-Cyrl-RS" dirty="0" err="1" smtClean="0">
                <a:latin typeface="Palatino Linotype" pitchFamily="18" charset="0"/>
              </a:rPr>
              <a:t>излечен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 смањује се могућност поновног </a:t>
            </a:r>
            <a:r>
              <a:rPr lang="sr-Cyrl-RS" dirty="0" smtClean="0">
                <a:latin typeface="Palatino Linotype" pitchFamily="18" charset="0"/>
              </a:rPr>
              <a:t>појављивања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>
                <a:latin typeface="Palatino Linotype" pitchFamily="18" charset="0"/>
              </a:rPr>
              <a:t>У</a:t>
            </a:r>
            <a:r>
              <a:rPr lang="sr-Cyrl-RS" dirty="0" smtClean="0">
                <a:latin typeface="Palatino Linotype" pitchFamily="18" charset="0"/>
              </a:rPr>
              <a:t>потреба </a:t>
            </a:r>
            <a:r>
              <a:rPr lang="sr-Cyrl-RS" dirty="0" err="1">
                <a:latin typeface="Palatino Linotype" pitchFamily="18" charset="0"/>
              </a:rPr>
              <a:t>улцерогених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лекова </a:t>
            </a:r>
            <a:r>
              <a:rPr lang="sr-Cyrl-RS" dirty="0">
                <a:latin typeface="Palatino Linotype" pitchFamily="18" charset="0"/>
              </a:rPr>
              <a:t>(НСАИЛ</a:t>
            </a:r>
            <a:r>
              <a:rPr lang="sr-Cyrl-RS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Генетска </a:t>
            </a:r>
            <a:r>
              <a:rPr lang="sr-Cyrl-RS" dirty="0" err="1" smtClean="0">
                <a:latin typeface="Palatino Linotype" pitchFamily="18" charset="0"/>
              </a:rPr>
              <a:t>предиспозиција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Дуоденални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</a:t>
            </a:r>
            <a:r>
              <a:rPr lang="sr-Cyrl-RS" dirty="0">
                <a:latin typeface="Palatino Linotype" pitchFamily="18" charset="0"/>
              </a:rPr>
              <a:t> се јавља 4 пута чешће од </a:t>
            </a:r>
            <a:r>
              <a:rPr lang="sr-Cyrl-RS" dirty="0" err="1" smtClean="0">
                <a:latin typeface="Palatino Linotype" pitchFamily="18" charset="0"/>
              </a:rPr>
              <a:t>гастричног</a:t>
            </a:r>
            <a:r>
              <a:rPr lang="sr-Cyrl-RS" dirty="0" smtClean="0">
                <a:latin typeface="Palatino Linotype" pitchFamily="18" charset="0"/>
              </a:rPr>
              <a:t>, мушкарци </a:t>
            </a:r>
            <a:r>
              <a:rPr lang="sr-Cyrl-RS" dirty="0">
                <a:latin typeface="Palatino Linotype" pitchFamily="18" charset="0"/>
              </a:rPr>
              <a:t>више </a:t>
            </a:r>
            <a:r>
              <a:rPr lang="sr-Cyrl-RS" dirty="0" smtClean="0">
                <a:latin typeface="Palatino Linotype" pitchFamily="18" charset="0"/>
              </a:rPr>
              <a:t>оболевају од </a:t>
            </a:r>
            <a:r>
              <a:rPr lang="sr-Cyrl-RS" dirty="0" err="1">
                <a:latin typeface="Palatino Linotype" pitchFamily="18" charset="0"/>
              </a:rPr>
              <a:t>дуоденалног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улкуса</a:t>
            </a:r>
            <a:r>
              <a:rPr lang="sr-Cyrl-RS" dirty="0">
                <a:latin typeface="Palatino Linotype" pitchFamily="18" charset="0"/>
              </a:rPr>
              <a:t>, док се </a:t>
            </a:r>
            <a:r>
              <a:rPr lang="sr-Cyrl-RS" dirty="0" err="1" smtClean="0">
                <a:latin typeface="Palatino Linotype" pitchFamily="18" charset="0"/>
              </a:rPr>
              <a:t>гастрични</a:t>
            </a:r>
            <a:r>
              <a:rPr lang="sr-Cyrl-RS" dirty="0" smtClean="0">
                <a:latin typeface="Palatino Linotype" pitchFamily="18" charset="0"/>
              </a:rPr>
              <a:t> јавља подједнако код оба пола, </a:t>
            </a:r>
            <a:r>
              <a:rPr lang="ru-RU" dirty="0" smtClean="0">
                <a:latin typeface="Palatino Linotype" pitchFamily="18" charset="0"/>
              </a:rPr>
              <a:t>доб: дуоденални улкус: 25-75 </a:t>
            </a:r>
            <a:r>
              <a:rPr lang="ru-RU" dirty="0">
                <a:latin typeface="Palatino Linotype" pitchFamily="18" charset="0"/>
              </a:rPr>
              <a:t>година, </a:t>
            </a:r>
            <a:r>
              <a:rPr lang="ru-RU" dirty="0" smtClean="0">
                <a:latin typeface="Palatino Linotype" pitchFamily="18" charset="0"/>
              </a:rPr>
              <a:t>ретко пре </a:t>
            </a:r>
            <a:r>
              <a:rPr lang="ru-RU" dirty="0">
                <a:latin typeface="Palatino Linotype" pitchFamily="18" charset="0"/>
              </a:rPr>
              <a:t>15. године</a:t>
            </a:r>
            <a:r>
              <a:rPr lang="ru-RU" dirty="0" smtClean="0">
                <a:latin typeface="Palatino Linotype" pitchFamily="18" charset="0"/>
              </a:rPr>
              <a:t>; гастрични улкус: максимална </a:t>
            </a:r>
            <a:r>
              <a:rPr lang="ru-RU" dirty="0">
                <a:latin typeface="Palatino Linotype" pitchFamily="18" charset="0"/>
              </a:rPr>
              <a:t>инциденца је у доби 55-65, </a:t>
            </a:r>
            <a:r>
              <a:rPr lang="ru-RU" dirty="0" smtClean="0">
                <a:latin typeface="Palatino Linotype" pitchFamily="18" charset="0"/>
              </a:rPr>
              <a:t>ретко </a:t>
            </a:r>
            <a:r>
              <a:rPr lang="ru-RU" dirty="0">
                <a:latin typeface="Palatino Linotype" pitchFamily="18" charset="0"/>
              </a:rPr>
              <a:t>код млађих од </a:t>
            </a:r>
            <a:r>
              <a:rPr lang="ru-RU" dirty="0" smtClean="0">
                <a:latin typeface="Palatino Linotype" pitchFamily="18" charset="0"/>
              </a:rPr>
              <a:t>40 година 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1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347"/>
            <a:ext cx="8458200" cy="6879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Тегобе полиморфне, комплексне од стране више органа</a:t>
            </a:r>
          </a:p>
          <a:p>
            <a:pPr>
              <a:lnSpc>
                <a:spcPct val="150000"/>
              </a:lnSpc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Низ одређених питања: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има добар апетит или не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жедни, да ли пије пуно воде у току дана или ноћи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има сметње, болове при гутању хране (чврсте или течне)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има мучнину, гађење, повраћање; када и у којим ситуацијама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има болове у желуцу; у ком виду (жарење, печење, грчеви)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Какав је интензитет бола, локализација, ширење, престанак (спонтано или лековима)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је бол у вези са узимањем хране или се јавља пре, током јела, након оброка колико дуго траје бол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постоји ритмичност јављања болова (у току једног дана или у односу на годишње доба)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је повраћао крв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је имао црну столицу и када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добија надимање трбуха и након које хране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добија нападе болова испод десног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ребарног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лука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Какав је карактер,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интезитет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пропагација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тог бола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Да ли је праћен муком, гађењем, повраћањем и температуром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?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Да ли има уредну столицу (затвор или пролив)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Какав је изглед,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конзистенција</a:t>
            </a:r>
            <a:r>
              <a:rPr lang="sr-Cyrl-RS" sz="1400" dirty="0">
                <a:latin typeface="Palatino Linotype" pitchFamily="18" charset="0"/>
                <a:cs typeface="Arial" pitchFamily="34" charset="0"/>
              </a:rPr>
              <a:t>, мирис столице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Да ли је присутна свежа крв у столици и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коагулуми</a:t>
            </a:r>
            <a:r>
              <a:rPr lang="en-US" sz="1400" dirty="0">
                <a:latin typeface="Palatino Linotype" pitchFamily="18" charset="0"/>
                <a:cs typeface="Arial" pitchFamily="34" charset="0"/>
              </a:rPr>
              <a:t>?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sr-Cyrl-R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64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" y="457200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ФАКТОРИ РИЗИКА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породична </a:t>
            </a:r>
            <a:r>
              <a:rPr lang="sr-Cyrl-RS" dirty="0">
                <a:latin typeface="Palatino Linotype" pitchFamily="18" charset="0"/>
              </a:rPr>
              <a:t>историја </a:t>
            </a:r>
            <a:r>
              <a:rPr lang="sr-Cyrl-RS" dirty="0" smtClean="0">
                <a:latin typeface="Palatino Linotype" pitchFamily="18" charset="0"/>
              </a:rPr>
              <a:t>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ХБП инфекција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пушење </a:t>
            </a:r>
            <a:r>
              <a:rPr lang="sr-Cyrl-RS" dirty="0">
                <a:latin typeface="Palatino Linotype" pitchFamily="18" charset="0"/>
              </a:rPr>
              <a:t>(преко ½ кутије дневно</a:t>
            </a:r>
            <a:r>
              <a:rPr lang="sr-Cyrl-RS" dirty="0" smtClean="0">
                <a:latin typeface="Palatino Linotype" pitchFamily="18" charset="0"/>
              </a:rPr>
              <a:t>)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лекови: </a:t>
            </a:r>
            <a:r>
              <a:rPr lang="sr-Cyrl-RS" dirty="0">
                <a:latin typeface="Palatino Linotype" pitchFamily="18" charset="0"/>
              </a:rPr>
              <a:t>нпр.: </a:t>
            </a:r>
            <a:r>
              <a:rPr lang="sr-Cyrl-RS" dirty="0" err="1">
                <a:latin typeface="Palatino Linotype" pitchFamily="18" charset="0"/>
              </a:rPr>
              <a:t>нестероидни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антиинфламаторни</a:t>
            </a:r>
            <a:r>
              <a:rPr lang="sr-Cyrl-RS" dirty="0" smtClean="0">
                <a:latin typeface="Palatino Linotype" pitchFamily="18" charset="0"/>
              </a:rPr>
              <a:t> лекови,  </a:t>
            </a:r>
            <a:r>
              <a:rPr lang="sr-Cyrl-RS" dirty="0">
                <a:latin typeface="Palatino Linotype" pitchFamily="18" charset="0"/>
              </a:rPr>
              <a:t>као што су: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ибупрофен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 smtClean="0">
                <a:latin typeface="Palatino Linotype" pitchFamily="18" charset="0"/>
              </a:rPr>
              <a:t>диклофенак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sr-Cyrl-RS" dirty="0" err="1" smtClean="0">
                <a:latin typeface="Palatino Linotype" pitchFamily="18" charset="0"/>
              </a:rPr>
              <a:t>индометацин</a:t>
            </a:r>
            <a:r>
              <a:rPr lang="sr-Cyrl-RS" dirty="0">
                <a:latin typeface="Palatino Linotype" pitchFamily="18" charset="0"/>
              </a:rPr>
              <a:t>, аспирин, и др., затим </a:t>
            </a:r>
            <a:r>
              <a:rPr lang="sr-Cyrl-RS" dirty="0" err="1">
                <a:latin typeface="Palatino Linotype" pitchFamily="18" charset="0"/>
              </a:rPr>
              <a:t>нифедипин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 smtClean="0">
                <a:latin typeface="Palatino Linotype" pitchFamily="18" charset="0"/>
              </a:rPr>
              <a:t>антидепресиви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алкохол</a:t>
            </a:r>
            <a:r>
              <a:rPr lang="sr-Cyrl-RS" dirty="0">
                <a:latin typeface="Palatino Linotype" pitchFamily="18" charset="0"/>
              </a:rPr>
              <a:t>, кафа, зачињена </a:t>
            </a:r>
            <a:r>
              <a:rPr lang="sr-Cyrl-RS" dirty="0" smtClean="0">
                <a:latin typeface="Palatino Linotype" pitchFamily="18" charset="0"/>
              </a:rPr>
              <a:t>храна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стрес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гојазност 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3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ИСТОРИЈА БОЛЕСТИ  </a:t>
            </a:r>
            <a:r>
              <a:rPr lang="ru-RU" b="1" dirty="0" smtClean="0">
                <a:latin typeface="Palatino Linotype" pitchFamily="18" charset="0"/>
              </a:rPr>
              <a:t>(анкета болесника)</a:t>
            </a:r>
            <a:endParaRPr lang="ru-RU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породична историја </a:t>
            </a:r>
            <a:r>
              <a:rPr lang="ru-RU" dirty="0" smtClean="0">
                <a:latin typeface="Palatino Linotype" pitchFamily="18" charset="0"/>
              </a:rPr>
              <a:t>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Palatino Linotype" pitchFamily="18" charset="0"/>
              </a:rPr>
              <a:t>п</a:t>
            </a:r>
            <a:r>
              <a:rPr lang="ru-RU" dirty="0" smtClean="0">
                <a:latin typeface="Palatino Linotype" pitchFamily="18" charset="0"/>
              </a:rPr>
              <a:t>ушење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конзумирање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употреба лекова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услови </a:t>
            </a:r>
            <a:r>
              <a:rPr lang="ru-RU" dirty="0">
                <a:latin typeface="Palatino Linotype" pitchFamily="18" charset="0"/>
              </a:rPr>
              <a:t>под којим пацијент </a:t>
            </a:r>
            <a:r>
              <a:rPr lang="ru-RU" dirty="0" smtClean="0">
                <a:latin typeface="Palatino Linotype" pitchFamily="18" charset="0"/>
              </a:rPr>
              <a:t>живи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стресови</a:t>
            </a:r>
            <a:r>
              <a:rPr lang="ru-RU" dirty="0">
                <a:latin typeface="Palatino Linotype" pitchFamily="18" charset="0"/>
              </a:rPr>
              <a:t>, страхови и </a:t>
            </a:r>
            <a:r>
              <a:rPr lang="ru-RU" dirty="0" smtClean="0">
                <a:latin typeface="Palatino Linotype" pitchFamily="18" charset="0"/>
              </a:rPr>
              <a:t>бриге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ru-RU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Palatino Linotype" pitchFamily="18" charset="0"/>
              </a:rPr>
              <a:t>УПОТРЕБА ЛЕКОВА </a:t>
            </a:r>
            <a:r>
              <a:rPr lang="ru-RU" dirty="0" smtClean="0">
                <a:latin typeface="Palatino Linotype" pitchFamily="18" charset="0"/>
              </a:rPr>
              <a:t>(посебну пажњу обратити на потенцијално улцерогене лекове-НСАИЛ, корикостероиди, антиагрегациона и антикоагулантна терапија...):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Којих лекова</a:t>
            </a:r>
            <a:r>
              <a:rPr lang="en-US" dirty="0" smtClean="0">
                <a:latin typeface="Palatino Linotype" pitchFamily="18" charset="0"/>
              </a:rPr>
              <a:t>?</a:t>
            </a:r>
            <a:endParaRPr lang="ru-RU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У којој дози</a:t>
            </a:r>
            <a:r>
              <a:rPr lang="en-US" dirty="0" smtClean="0">
                <a:latin typeface="Palatino Linotype" pitchFamily="18" charset="0"/>
              </a:rPr>
              <a:t>?</a:t>
            </a:r>
            <a:endParaRPr lang="ru-RU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Индикације за примену лекова</a:t>
            </a:r>
            <a:r>
              <a:rPr lang="en-US" dirty="0" smtClean="0">
                <a:latin typeface="Palatino Linotype" pitchFamily="18" charset="0"/>
              </a:rPr>
              <a:t>?</a:t>
            </a:r>
            <a:endParaRPr lang="ru-RU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Колико дуго</a:t>
            </a:r>
            <a:r>
              <a:rPr lang="en-US" dirty="0" smtClean="0">
                <a:latin typeface="Palatino Linotype" pitchFamily="18" charset="0"/>
              </a:rPr>
              <a:t>?</a:t>
            </a:r>
            <a:endParaRPr lang="ru-RU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Да ли употребљавају гастропротекцију</a:t>
            </a:r>
            <a:r>
              <a:rPr lang="en-US" dirty="0" smtClean="0">
                <a:latin typeface="Palatino Linotype" pitchFamily="18" charset="0"/>
              </a:rPr>
              <a:t>?</a:t>
            </a:r>
            <a:r>
              <a:rPr lang="ru-RU" dirty="0" smtClean="0">
                <a:latin typeface="Palatino Linotype" pitchFamily="18" charset="0"/>
              </a:rPr>
              <a:t> </a:t>
            </a:r>
            <a:endParaRPr lang="ru-RU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9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5400" y="152400"/>
            <a:ext cx="90678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err="1">
                <a:latin typeface="Palatino Linotype" pitchFamily="18" charset="0"/>
              </a:rPr>
              <a:t>Дуоденални</a:t>
            </a:r>
            <a:r>
              <a:rPr lang="sr-Cyrl-RS" b="1" dirty="0">
                <a:latin typeface="Palatino Linotype" pitchFamily="18" charset="0"/>
              </a:rPr>
              <a:t> </a:t>
            </a:r>
            <a:r>
              <a:rPr lang="sr-Cyrl-RS" b="1" dirty="0" err="1" smtClean="0">
                <a:latin typeface="Palatino Linotype" pitchFamily="18" charset="0"/>
              </a:rPr>
              <a:t>улкус</a:t>
            </a:r>
            <a:r>
              <a:rPr lang="sr-Cyrl-RS" b="1" dirty="0" smtClean="0">
                <a:latin typeface="Palatino Linotype" pitchFamily="18" charset="0"/>
              </a:rPr>
              <a:t>-симптоми: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гризући </a:t>
            </a:r>
            <a:r>
              <a:rPr lang="sr-Cyrl-RS" dirty="0">
                <a:latin typeface="Palatino Linotype" pitchFamily="18" charset="0"/>
              </a:rPr>
              <a:t>или </a:t>
            </a:r>
            <a:r>
              <a:rPr lang="sr-Cyrl-RS" dirty="0" err="1">
                <a:latin typeface="Palatino Linotype" pitchFamily="18" charset="0"/>
              </a:rPr>
              <a:t>пекући</a:t>
            </a:r>
            <a:r>
              <a:rPr lang="sr-Cyrl-RS" dirty="0">
                <a:latin typeface="Palatino Linotype" pitchFamily="18" charset="0"/>
              </a:rPr>
              <a:t> бол у </a:t>
            </a:r>
            <a:r>
              <a:rPr lang="sr-Cyrl-RS" dirty="0" err="1">
                <a:latin typeface="Palatino Linotype" pitchFamily="18" charset="0"/>
              </a:rPr>
              <a:t>епигастрију</a:t>
            </a:r>
            <a:r>
              <a:rPr lang="sr-Cyrl-RS" dirty="0">
                <a:latin typeface="Palatino Linotype" pitchFamily="18" charset="0"/>
              </a:rPr>
              <a:t>, 2-4 сата након </a:t>
            </a:r>
            <a:r>
              <a:rPr lang="sr-Cyrl-RS" dirty="0" smtClean="0">
                <a:latin typeface="Palatino Linotype" pitchFamily="18" charset="0"/>
              </a:rPr>
              <a:t>јела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ноћни </a:t>
            </a:r>
            <a:r>
              <a:rPr lang="sr-Cyrl-RS" dirty="0">
                <a:latin typeface="Palatino Linotype" pitchFamily="18" charset="0"/>
              </a:rPr>
              <a:t>бол узрокује рано јутарње </a:t>
            </a:r>
            <a:r>
              <a:rPr lang="sr-Cyrl-RS" dirty="0" smtClean="0">
                <a:latin typeface="Palatino Linotype" pitchFamily="18" charset="0"/>
              </a:rPr>
              <a:t>буђење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у </a:t>
            </a:r>
            <a:r>
              <a:rPr lang="sr-Cyrl-RS" dirty="0">
                <a:latin typeface="Palatino Linotype" pitchFamily="18" charset="0"/>
              </a:rPr>
              <a:t>60-90% случајева бол је </a:t>
            </a:r>
            <a:r>
              <a:rPr lang="sr-Cyrl-RS" dirty="0" smtClean="0">
                <a:latin typeface="Palatino Linotype" pitchFamily="18" charset="0"/>
              </a:rPr>
              <a:t>локализован у </a:t>
            </a:r>
            <a:r>
              <a:rPr lang="sr-Cyrl-RS" dirty="0" err="1" smtClean="0">
                <a:latin typeface="Palatino Linotype" pitchFamily="18" charset="0"/>
              </a:rPr>
              <a:t>епигастрију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бол </a:t>
            </a:r>
            <a:r>
              <a:rPr lang="sr-Cyrl-RS" dirty="0">
                <a:latin typeface="Palatino Linotype" pitchFamily="18" charset="0"/>
              </a:rPr>
              <a:t>се умањује након јела, узимања антацида или </a:t>
            </a:r>
            <a:r>
              <a:rPr lang="sr-Cyrl-RS" dirty="0" err="1">
                <a:latin typeface="Palatino Linotype" pitchFamily="18" charset="0"/>
              </a:rPr>
              <a:t>антисекреторних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лекова </a:t>
            </a:r>
            <a:r>
              <a:rPr lang="sr-Cyrl-RS" dirty="0">
                <a:latin typeface="Palatino Linotype" pitchFamily="18" charset="0"/>
              </a:rPr>
              <a:t>карактеристично је да је бол периодичан, након </a:t>
            </a:r>
            <a:r>
              <a:rPr lang="sr-Cyrl-RS" dirty="0" err="1">
                <a:latin typeface="Palatino Linotype" pitchFamily="18" charset="0"/>
              </a:rPr>
              <a:t>симптоматског</a:t>
            </a:r>
            <a:r>
              <a:rPr lang="sr-Cyrl-RS" dirty="0">
                <a:latin typeface="Palatino Linotype" pitchFamily="18" charset="0"/>
              </a:rPr>
              <a:t> периода од пар дана или </a:t>
            </a:r>
            <a:r>
              <a:rPr lang="sr-Cyrl-RS" dirty="0" smtClean="0">
                <a:latin typeface="Palatino Linotype" pitchFamily="18" charset="0"/>
              </a:rPr>
              <a:t>недеља, следи </a:t>
            </a:r>
            <a:r>
              <a:rPr lang="sr-Cyrl-RS" dirty="0" err="1">
                <a:latin typeface="Palatino Linotype" pitchFamily="18" charset="0"/>
              </a:rPr>
              <a:t>асимптоматски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период који </a:t>
            </a:r>
            <a:r>
              <a:rPr lang="sr-Cyrl-RS" dirty="0">
                <a:latin typeface="Palatino Linotype" pitchFamily="18" charset="0"/>
              </a:rPr>
              <a:t>може да траје недељама или </a:t>
            </a:r>
            <a:r>
              <a:rPr lang="sr-Cyrl-RS" dirty="0" smtClean="0">
                <a:latin typeface="Palatino Linotype" pitchFamily="18" charset="0"/>
              </a:rPr>
              <a:t>месецима</a:t>
            </a:r>
            <a:r>
              <a:rPr lang="sr-Cyrl-RS" dirty="0">
                <a:latin typeface="Palatino Linotype" pitchFamily="18" charset="0"/>
              </a:rPr>
              <a:t>, често се јавља сезонски, </a:t>
            </a:r>
            <a:r>
              <a:rPr lang="sr-Cyrl-RS" dirty="0" smtClean="0">
                <a:latin typeface="Palatino Linotype" pitchFamily="18" charset="0"/>
              </a:rPr>
              <a:t>с пролећа </a:t>
            </a:r>
            <a:r>
              <a:rPr lang="sr-Cyrl-RS" dirty="0">
                <a:latin typeface="Palatino Linotype" pitchFamily="18" charset="0"/>
              </a:rPr>
              <a:t>и </a:t>
            </a:r>
            <a:r>
              <a:rPr lang="sr-Cyrl-RS" dirty="0" smtClean="0">
                <a:latin typeface="Palatino Linotype" pitchFamily="18" charset="0"/>
              </a:rPr>
              <a:t>јесени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остали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неспецифични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диспептични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симптоми: повраћање</a:t>
            </a:r>
            <a:r>
              <a:rPr lang="sr-Cyrl-RS" dirty="0">
                <a:latin typeface="Palatino Linotype" pitchFamily="18" charset="0"/>
              </a:rPr>
              <a:t>, подригивање, </a:t>
            </a:r>
            <a:r>
              <a:rPr lang="sr-Cyrl-RS" dirty="0" smtClean="0">
                <a:latin typeface="Palatino Linotype" pitchFamily="18" charset="0"/>
              </a:rPr>
              <a:t>абдоминална </a:t>
            </a:r>
            <a:r>
              <a:rPr lang="sr-Cyrl-RS" dirty="0" err="1" smtClean="0">
                <a:latin typeface="Palatino Linotype" pitchFamily="18" charset="0"/>
              </a:rPr>
              <a:t>дистензија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неподношење</a:t>
            </a:r>
            <a:r>
              <a:rPr lang="sr-Cyrl-RS" dirty="0">
                <a:latin typeface="Palatino Linotype" pitchFamily="18" charset="0"/>
              </a:rPr>
              <a:t> хране, присутни су код 40-70% </a:t>
            </a:r>
            <a:r>
              <a:rPr lang="sr-Cyrl-RS" dirty="0" smtClean="0">
                <a:latin typeface="Palatino Linotype" pitchFamily="18" charset="0"/>
              </a:rPr>
              <a:t>пацијената 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2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0" y="2286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err="1">
                <a:latin typeface="Palatino Linotype" pitchFamily="18" charset="0"/>
              </a:rPr>
              <a:t>Гастрични</a:t>
            </a:r>
            <a:r>
              <a:rPr lang="sr-Cyrl-RS" b="1" dirty="0">
                <a:latin typeface="Palatino Linotype" pitchFamily="18" charset="0"/>
              </a:rPr>
              <a:t> </a:t>
            </a:r>
            <a:r>
              <a:rPr lang="sr-Cyrl-RS" b="1" dirty="0" err="1" smtClean="0">
                <a:latin typeface="Palatino Linotype" pitchFamily="18" charset="0"/>
              </a:rPr>
              <a:t>улкус</a:t>
            </a:r>
            <a:r>
              <a:rPr lang="sr-Cyrl-RS" b="1" dirty="0" smtClean="0">
                <a:latin typeface="Palatino Linotype" pitchFamily="18" charset="0"/>
              </a:rPr>
              <a:t>-симптоми: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слични </a:t>
            </a:r>
            <a:r>
              <a:rPr lang="sr-Cyrl-RS" dirty="0">
                <a:latin typeface="Palatino Linotype" pitchFamily="18" charset="0"/>
              </a:rPr>
              <a:t>симптоми као код </a:t>
            </a:r>
            <a:r>
              <a:rPr lang="sr-Cyrl-RS" dirty="0" err="1" smtClean="0">
                <a:latin typeface="Palatino Linotype" pitchFamily="18" charset="0"/>
              </a:rPr>
              <a:t>дуоденалног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улкуса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бол </a:t>
            </a:r>
            <a:r>
              <a:rPr lang="sr-Cyrl-RS" dirty="0">
                <a:latin typeface="Palatino Linotype" pitchFamily="18" charset="0"/>
              </a:rPr>
              <a:t>није тако типично везан са узимањем хране, јавља се око 30 мин. након </a:t>
            </a:r>
            <a:r>
              <a:rPr lang="sr-Cyrl-RS" dirty="0" smtClean="0">
                <a:latin typeface="Palatino Linotype" pitchFamily="18" charset="0"/>
              </a:rPr>
              <a:t>јела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улкус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узрокован </a:t>
            </a:r>
            <a:r>
              <a:rPr lang="sr-Cyrl-RS" dirty="0" err="1">
                <a:latin typeface="Palatino Linotype" pitchFamily="18" charset="0"/>
              </a:rPr>
              <a:t>нестероидним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антиреуматицима</a:t>
            </a:r>
            <a:r>
              <a:rPr lang="sr-Cyrl-RS" dirty="0">
                <a:latin typeface="Palatino Linotype" pitchFamily="18" charset="0"/>
              </a:rPr>
              <a:t> често није праћен болом, па перфорација </a:t>
            </a:r>
            <a:r>
              <a:rPr lang="sr-Cyrl-RS" dirty="0" smtClean="0">
                <a:latin typeface="Palatino Linotype" pitchFamily="18" charset="0"/>
              </a:rPr>
              <a:t>и крварење </a:t>
            </a:r>
            <a:r>
              <a:rPr lang="sr-Cyrl-RS" dirty="0">
                <a:latin typeface="Palatino Linotype" pitchFamily="18" charset="0"/>
              </a:rPr>
              <a:t>могу бити први </a:t>
            </a:r>
            <a:r>
              <a:rPr lang="sr-Cyrl-RS" dirty="0" smtClean="0">
                <a:latin typeface="Palatino Linotype" pitchFamily="18" charset="0"/>
              </a:rPr>
              <a:t>знак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хематемеза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 </a:t>
            </a:r>
            <a:r>
              <a:rPr lang="sr-Cyrl-RS" dirty="0" err="1">
                <a:latin typeface="Palatino Linotype" pitchFamily="18" charset="0"/>
              </a:rPr>
              <a:t>мелена</a:t>
            </a:r>
            <a:r>
              <a:rPr lang="sr-Cyrl-RS" dirty="0">
                <a:latin typeface="Palatino Linotype" pitchFamily="18" charset="0"/>
              </a:rPr>
              <a:t> указују на </a:t>
            </a:r>
            <a:r>
              <a:rPr lang="sr-Cyrl-RS" dirty="0" smtClean="0">
                <a:latin typeface="Palatino Linotype" pitchFamily="18" charset="0"/>
              </a:rPr>
              <a:t>крварење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губитак телесне </a:t>
            </a:r>
            <a:r>
              <a:rPr lang="sr-Cyrl-RS" dirty="0">
                <a:latin typeface="Palatino Linotype" pitchFamily="18" charset="0"/>
              </a:rPr>
              <a:t>тежине или </a:t>
            </a:r>
            <a:r>
              <a:rPr lang="sr-Cyrl-RS" dirty="0" smtClean="0">
                <a:latin typeface="Palatino Linotype" pitchFamily="18" charset="0"/>
              </a:rPr>
              <a:t>апетита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36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20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Пацијенти код којих је установљена диспепсија, са изразитим симптомима који дуго трају, а </a:t>
            </a:r>
            <a:r>
              <a:rPr lang="sr-Cyrl-RS" dirty="0" smtClean="0">
                <a:latin typeface="Palatino Linotype" pitchFamily="18" charset="0"/>
              </a:rPr>
              <a:t>који показују </a:t>
            </a:r>
            <a:r>
              <a:rPr lang="sr-Cyrl-RS" dirty="0">
                <a:latin typeface="Palatino Linotype" pitchFamily="18" charset="0"/>
              </a:rPr>
              <a:t>и друге симптоме тежег облика као што је губитак </a:t>
            </a:r>
            <a:r>
              <a:rPr lang="sr-Cyrl-RS" dirty="0" smtClean="0">
                <a:latin typeface="Palatino Linotype" pitchFamily="18" charset="0"/>
              </a:rPr>
              <a:t>телесне </a:t>
            </a:r>
            <a:r>
              <a:rPr lang="sr-Cyrl-RS" dirty="0">
                <a:latin typeface="Palatino Linotype" pitchFamily="18" charset="0"/>
              </a:rPr>
              <a:t>тежине, </a:t>
            </a:r>
            <a:r>
              <a:rPr lang="sr-Cyrl-RS" dirty="0" err="1">
                <a:latin typeface="Palatino Linotype" pitchFamily="18" charset="0"/>
              </a:rPr>
              <a:t>анорексија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мелена</a:t>
            </a:r>
            <a:r>
              <a:rPr lang="sr-Cyrl-RS" dirty="0" smtClean="0">
                <a:latin typeface="Palatino Linotype" pitchFamily="18" charset="0"/>
              </a:rPr>
              <a:t>, повраћање </a:t>
            </a:r>
            <a:r>
              <a:rPr lang="sr-Cyrl-RS" dirty="0">
                <a:latin typeface="Palatino Linotype" pitchFamily="18" charset="0"/>
              </a:rPr>
              <a:t>или потешкоће при гутању се морају упутити на </a:t>
            </a:r>
            <a:r>
              <a:rPr lang="sr-Cyrl-RS" dirty="0" err="1">
                <a:latin typeface="Palatino Linotype" pitchFamily="18" charset="0"/>
              </a:rPr>
              <a:t>гастроскопију</a:t>
            </a:r>
            <a:r>
              <a:rPr lang="sr-Cyrl-RS" dirty="0">
                <a:latin typeface="Palatino Linotype" pitchFamily="18" charset="0"/>
              </a:rPr>
              <a:t> и преглед </a:t>
            </a:r>
            <a:r>
              <a:rPr lang="sr-Cyrl-RS" dirty="0" smtClean="0">
                <a:latin typeface="Palatino Linotype" pitchFamily="18" charset="0"/>
              </a:rPr>
              <a:t>код </a:t>
            </a:r>
            <a:r>
              <a:rPr lang="sr-Cyrl-RS" dirty="0" err="1" smtClean="0">
                <a:latin typeface="Palatino Linotype" pitchFamily="18" charset="0"/>
              </a:rPr>
              <a:t>гастроентеролога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Посебно </a:t>
            </a:r>
            <a:r>
              <a:rPr lang="sr-Cyrl-RS" dirty="0">
                <a:latin typeface="Palatino Linotype" pitchFamily="18" charset="0"/>
              </a:rPr>
              <a:t>уколико се ради о пацијентима код којих се болест први пут појавила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      након </a:t>
            </a:r>
            <a:r>
              <a:rPr lang="sr-Cyrl-RS" dirty="0" err="1" smtClean="0">
                <a:latin typeface="Palatino Linotype" pitchFamily="18" charset="0"/>
              </a:rPr>
              <a:t>50.године</a:t>
            </a:r>
            <a:r>
              <a:rPr lang="sr-Cyrl-RS" dirty="0" smtClean="0">
                <a:latin typeface="Palatino Linotype" pitchFamily="18" charset="0"/>
              </a:rPr>
              <a:t> живота 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ПРЕГЛЕД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Блага епигастричка </a:t>
            </a:r>
            <a:r>
              <a:rPr lang="ru-RU" dirty="0" smtClean="0">
                <a:latin typeface="Palatino Linotype" pitchFamily="18" charset="0"/>
              </a:rPr>
              <a:t>осетљивост </a:t>
            </a:r>
            <a:r>
              <a:rPr lang="ru-RU" dirty="0">
                <a:latin typeface="Palatino Linotype" pitchFamily="18" charset="0"/>
              </a:rPr>
              <a:t>је обично једина појава у случају </a:t>
            </a:r>
            <a:r>
              <a:rPr lang="ru-RU" dirty="0" smtClean="0">
                <a:latin typeface="Palatino Linotype" pitchFamily="18" charset="0"/>
              </a:rPr>
              <a:t>некомпликованог пептичког улкуса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2926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0"/>
            <a:ext cx="8763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Могући знаци гастроинтестиналног </a:t>
            </a:r>
            <a:r>
              <a:rPr lang="sr-Cyrl-RS" b="1" dirty="0">
                <a:latin typeface="Palatino Linotype" pitchFamily="18" charset="0"/>
              </a:rPr>
              <a:t>крварења: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хипотензија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тахикардија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анемија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Знаци </a:t>
            </a:r>
            <a:r>
              <a:rPr lang="sr-Cyrl-RS" b="1" dirty="0">
                <a:latin typeface="Palatino Linotype" pitchFamily="18" charset="0"/>
              </a:rPr>
              <a:t>који указују </a:t>
            </a:r>
            <a:r>
              <a:rPr lang="sr-Cyrl-RS" b="1" dirty="0" smtClean="0">
                <a:latin typeface="Palatino Linotype" pitchFamily="18" charset="0"/>
              </a:rPr>
              <a:t>на </a:t>
            </a:r>
            <a:r>
              <a:rPr lang="sr-Cyrl-RS" b="1" dirty="0" err="1" smtClean="0">
                <a:latin typeface="Palatino Linotype" pitchFamily="18" charset="0"/>
              </a:rPr>
              <a:t>хепатобилијарно</a:t>
            </a:r>
            <a:r>
              <a:rPr lang="sr-Cyrl-RS" b="1" dirty="0" smtClean="0">
                <a:latin typeface="Palatino Linotype" pitchFamily="18" charset="0"/>
              </a:rPr>
              <a:t> порекло </a:t>
            </a:r>
            <a:r>
              <a:rPr lang="sr-Cyrl-RS" b="1" dirty="0">
                <a:latin typeface="Palatino Linotype" pitchFamily="18" charset="0"/>
              </a:rPr>
              <a:t>тегоба: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жутица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Марфијев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знак (притисак на </a:t>
            </a:r>
            <a:r>
              <a:rPr lang="sr-Cyrl-RS" dirty="0" smtClean="0">
                <a:latin typeface="Palatino Linotype" pitchFamily="18" charset="0"/>
              </a:rPr>
              <a:t>жучној кеси </a:t>
            </a:r>
            <a:r>
              <a:rPr lang="sr-Cyrl-RS" dirty="0">
                <a:latin typeface="Palatino Linotype" pitchFamily="18" charset="0"/>
              </a:rPr>
              <a:t>који узрокује бол при дубоком удисају)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хепатомегалија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Могући </a:t>
            </a:r>
            <a:r>
              <a:rPr lang="sr-Cyrl-RS" b="1" dirty="0" err="1">
                <a:latin typeface="Palatino Linotype" pitchFamily="18" charset="0"/>
              </a:rPr>
              <a:t>малигнитет</a:t>
            </a:r>
            <a:r>
              <a:rPr lang="sr-Cyrl-RS" b="1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кахексија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палпабилна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епигастрична</a:t>
            </a:r>
            <a:r>
              <a:rPr lang="sr-Cyrl-RS" dirty="0" smtClean="0">
                <a:latin typeface="Palatino Linotype" pitchFamily="18" charset="0"/>
              </a:rPr>
              <a:t> маса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палпабилни</a:t>
            </a:r>
            <a:r>
              <a:rPr lang="sr-Cyrl-RS" dirty="0" smtClean="0">
                <a:latin typeface="Palatino Linotype" pitchFamily="18" charset="0"/>
              </a:rPr>
              <a:t> лимфни чворов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Претходне операције желуца </a:t>
            </a:r>
          </a:p>
        </p:txBody>
      </p:sp>
    </p:spTree>
    <p:extLst>
      <p:ext uri="{BB962C8B-B14F-4D97-AF65-F5344CB8AC3E}">
        <p14:creationId xmlns:p14="http://schemas.microsoft.com/office/powerpoint/2010/main" xmlns="" val="45430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ПРЕТРАГЕ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• </a:t>
            </a:r>
            <a:r>
              <a:rPr lang="ru-RU" dirty="0" smtClean="0">
                <a:latin typeface="Palatino Linotype" pitchFamily="18" charset="0"/>
              </a:rPr>
              <a:t>Благи симптоми, млађи болесници могу </a:t>
            </a:r>
            <a:r>
              <a:rPr lang="ru-RU" dirty="0">
                <a:latin typeface="Palatino Linotype" pitchFamily="18" charset="0"/>
              </a:rPr>
              <a:t>бити третирани само на основу клиничке </a:t>
            </a:r>
            <a:r>
              <a:rPr lang="ru-RU" dirty="0" smtClean="0">
                <a:latin typeface="Palatino Linotype" pitchFamily="18" charset="0"/>
              </a:rPr>
              <a:t>слике (није препоручљиво)</a:t>
            </a:r>
            <a:endParaRPr lang="ru-RU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• </a:t>
            </a:r>
            <a:r>
              <a:rPr lang="ru-RU" dirty="0" smtClean="0">
                <a:latin typeface="Palatino Linotype" pitchFamily="18" charset="0"/>
              </a:rPr>
              <a:t>Симптоми </a:t>
            </a:r>
            <a:r>
              <a:rPr lang="ru-RU" dirty="0">
                <a:latin typeface="Palatino Linotype" pitchFamily="18" charset="0"/>
              </a:rPr>
              <a:t>диспепсије тешки или се први пут појављују у доби преко 45 година, </a:t>
            </a:r>
            <a:r>
              <a:rPr lang="ru-RU" dirty="0" smtClean="0">
                <a:latin typeface="Palatino Linotype" pitchFamily="18" charset="0"/>
              </a:rPr>
              <a:t>треба урадити </a:t>
            </a:r>
            <a:r>
              <a:rPr lang="ru-RU" dirty="0">
                <a:latin typeface="Palatino Linotype" pitchFamily="18" charset="0"/>
              </a:rPr>
              <a:t>детаљније претраге и не почињати терапију без налаза </a:t>
            </a:r>
            <a:r>
              <a:rPr lang="ru-RU" dirty="0" smtClean="0">
                <a:latin typeface="Palatino Linotype" pitchFamily="18" charset="0"/>
              </a:rPr>
              <a:t>гастроскопије</a:t>
            </a:r>
          </a:p>
          <a:p>
            <a:pPr>
              <a:lnSpc>
                <a:spcPct val="150000"/>
              </a:lnSpc>
            </a:pPr>
            <a:endParaRPr lang="ru-RU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Лабораторијске анализе: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комплетна </a:t>
            </a:r>
            <a:r>
              <a:rPr lang="ru-RU" dirty="0">
                <a:latin typeface="Palatino Linotype" pitchFamily="18" charset="0"/>
              </a:rPr>
              <a:t>крвна слика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Остале претраге у сагласности са историјом болести и физикалним прегледом: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трансаминазе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алкална </a:t>
            </a:r>
            <a:r>
              <a:rPr lang="ru-RU" dirty="0">
                <a:latin typeface="Palatino Linotype" pitchFamily="18" charset="0"/>
              </a:rPr>
              <a:t>фосфатаза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серумска </a:t>
            </a:r>
            <a:r>
              <a:rPr lang="ru-RU" dirty="0">
                <a:latin typeface="Palatino Linotype" pitchFamily="18" charset="0"/>
              </a:rPr>
              <a:t>липаза и амилаза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електролити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серумски </a:t>
            </a:r>
            <a:r>
              <a:rPr lang="ru-RU" dirty="0">
                <a:latin typeface="Palatino Linotype" pitchFamily="18" charset="0"/>
              </a:rPr>
              <a:t>гастрин </a:t>
            </a:r>
            <a:endParaRPr lang="ru-RU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Обавезно урадити </a:t>
            </a:r>
            <a:r>
              <a:rPr lang="ru-RU" dirty="0">
                <a:latin typeface="Palatino Linotype" pitchFamily="18" charset="0"/>
              </a:rPr>
              <a:t>преглед столице на окултно </a:t>
            </a:r>
            <a:r>
              <a:rPr lang="ru-RU" dirty="0" smtClean="0">
                <a:latin typeface="Palatino Linotype" pitchFamily="18" charset="0"/>
              </a:rPr>
              <a:t>крварење 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4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" y="228600"/>
            <a:ext cx="8991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Остале претраге</a:t>
            </a:r>
            <a:r>
              <a:rPr lang="sr-Cyrl-RS" b="1" dirty="0" smtClean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>
                <a:latin typeface="Palatino Linotype" pitchFamily="18" charset="0"/>
              </a:rPr>
              <a:t>Индикације и </a:t>
            </a:r>
            <a:r>
              <a:rPr lang="sr-Cyrl-RS" dirty="0" smtClean="0">
                <a:latin typeface="Palatino Linotype" pitchFamily="18" charset="0"/>
              </a:rPr>
              <a:t>спровођење </a:t>
            </a:r>
            <a:r>
              <a:rPr lang="sr-Cyrl-RS" dirty="0">
                <a:latin typeface="Palatino Linotype" pitchFamily="18" charset="0"/>
              </a:rPr>
              <a:t>су у домену </a:t>
            </a:r>
            <a:r>
              <a:rPr lang="sr-Cyrl-RS" dirty="0" smtClean="0">
                <a:latin typeface="Palatino Linotype" pitchFamily="18" charset="0"/>
              </a:rPr>
              <a:t>специјалисте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Ендоскопија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 биопсија су најпрецизније </a:t>
            </a:r>
            <a:r>
              <a:rPr lang="sr-Cyrl-RS" dirty="0" smtClean="0">
                <a:latin typeface="Palatino Linotype" pitchFamily="18" charset="0"/>
              </a:rPr>
              <a:t>дијагностичке процедуре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>
                <a:latin typeface="Palatino Linotype" pitchFamily="18" charset="0"/>
              </a:rPr>
              <a:t>Радиографија</a:t>
            </a:r>
            <a:r>
              <a:rPr lang="sr-Cyrl-RS" dirty="0">
                <a:latin typeface="Palatino Linotype" pitchFamily="18" charset="0"/>
              </a:rPr>
              <a:t> са двоструким контрастом, давањем </a:t>
            </a:r>
            <a:r>
              <a:rPr lang="sr-Cyrl-RS" dirty="0" smtClean="0">
                <a:latin typeface="Palatino Linotype" pitchFamily="18" charset="0"/>
              </a:rPr>
              <a:t>баријумске каше </a:t>
            </a:r>
            <a:r>
              <a:rPr lang="sr-Cyrl-RS" dirty="0">
                <a:latin typeface="Palatino Linotype" pitchFamily="18" charset="0"/>
              </a:rPr>
              <a:t>је разумна алтернатива, али </a:t>
            </a:r>
            <a:r>
              <a:rPr lang="sr-Cyrl-RS" dirty="0" smtClean="0">
                <a:latin typeface="Palatino Linotype" pitchFamily="18" charset="0"/>
              </a:rPr>
              <a:t>је </a:t>
            </a:r>
            <a:r>
              <a:rPr lang="sr-Cyrl-RS" dirty="0" err="1" smtClean="0">
                <a:latin typeface="Palatino Linotype" pitchFamily="18" charset="0"/>
              </a:rPr>
              <a:t>инфериорнија</a:t>
            </a:r>
            <a:r>
              <a:rPr lang="sr-Cyrl-RS" dirty="0" smtClean="0">
                <a:latin typeface="Palatino Linotype" pitchFamily="18" charset="0"/>
              </a:rPr>
              <a:t> у </a:t>
            </a:r>
            <a:r>
              <a:rPr lang="sr-Cyrl-RS" dirty="0">
                <a:latin typeface="Palatino Linotype" pitchFamily="18" charset="0"/>
              </a:rPr>
              <a:t>односу на </a:t>
            </a:r>
            <a:r>
              <a:rPr lang="sr-Cyrl-RS" dirty="0" err="1">
                <a:latin typeface="Palatino Linotype" pitchFamily="18" charset="0"/>
              </a:rPr>
              <a:t>ендоскопију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 не може се урадити биопсија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Уколико </a:t>
            </a:r>
            <a:r>
              <a:rPr lang="sr-Cyrl-RS" dirty="0">
                <a:latin typeface="Palatino Linotype" pitchFamily="18" charset="0"/>
              </a:rPr>
              <a:t>је препоручена </a:t>
            </a:r>
            <a:r>
              <a:rPr lang="sr-Cyrl-RS" dirty="0" err="1">
                <a:latin typeface="Palatino Linotype" pitchFamily="18" charset="0"/>
              </a:rPr>
              <a:t>гастроскопија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smtClean="0">
                <a:latin typeface="Palatino Linotype" pitchFamily="18" charset="0"/>
              </a:rPr>
              <a:t>обавезно је одређивање ХБП статуса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xmlns="" val="24158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647700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2800" i="1" dirty="0" smtClean="0">
                <a:latin typeface="+mn-lt"/>
              </a:rPr>
              <a:t/>
            </a:r>
            <a:br>
              <a:rPr lang="sr-Cyrl-RS" sz="2800" i="1" dirty="0" smtClean="0">
                <a:latin typeface="+mn-lt"/>
              </a:rPr>
            </a:br>
            <a:r>
              <a:rPr lang="sr-Cyrl-RS" sz="2200" b="1" dirty="0" smtClean="0">
                <a:latin typeface="Palatino Linotype" pitchFamily="18" charset="0"/>
              </a:rPr>
              <a:t>ДИЈАГНОЗА ХБП ИНФЕКЦИЈЕ</a:t>
            </a:r>
            <a:endParaRPr lang="en-US" sz="2200" b="1" dirty="0">
              <a:latin typeface="Palatino Linotype" pitchFamily="18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3962400" cy="40386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900" b="1" dirty="0" smtClean="0">
                <a:latin typeface="Palatino Linotype" pitchFamily="18" charset="0"/>
              </a:rPr>
              <a:t>Инвазивни </a:t>
            </a:r>
            <a:r>
              <a:rPr lang="en-US" sz="2900" b="1" dirty="0" smtClean="0">
                <a:latin typeface="Palatino Linotype" pitchFamily="18" charset="0"/>
              </a:rPr>
              <a:t>(</a:t>
            </a:r>
            <a:r>
              <a:rPr lang="ru-RU" sz="2900" b="1" dirty="0" smtClean="0">
                <a:latin typeface="Palatino Linotype" pitchFamily="18" charset="0"/>
              </a:rPr>
              <a:t>на биопсијским узорцима добијеним у току ендоскопског прегледа)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b="1" dirty="0" err="1" smtClean="0">
                <a:latin typeface="Palatino Linotype" pitchFamily="18" charset="0"/>
              </a:rPr>
              <a:t>Биопсијски</a:t>
            </a:r>
            <a:r>
              <a:rPr lang="en-US" sz="2900" b="1" dirty="0" smtClean="0">
                <a:latin typeface="Palatino Linotype" pitchFamily="18" charset="0"/>
              </a:rPr>
              <a:t> </a:t>
            </a:r>
            <a:r>
              <a:rPr lang="en-US" sz="2900" b="1" dirty="0" err="1" smtClean="0">
                <a:latin typeface="Palatino Linotype" pitchFamily="18" charset="0"/>
              </a:rPr>
              <a:t>уреаза</a:t>
            </a:r>
            <a:r>
              <a:rPr lang="en-US" sz="2900" b="1" dirty="0" smtClean="0">
                <a:latin typeface="Palatino Linotype" pitchFamily="18" charset="0"/>
              </a:rPr>
              <a:t> </a:t>
            </a:r>
            <a:r>
              <a:rPr lang="en-US" sz="2900" b="1" dirty="0" err="1" smtClean="0">
                <a:latin typeface="Palatino Linotype" pitchFamily="18" charset="0"/>
              </a:rPr>
              <a:t>тест</a:t>
            </a:r>
            <a:endParaRPr lang="en-US" sz="2900" b="1" dirty="0" smtClean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 smtClean="0">
                <a:latin typeface="Palatino Linotype" pitchFamily="18" charset="0"/>
              </a:rPr>
              <a:t>Хистологија</a:t>
            </a:r>
            <a:endParaRPr lang="en-US" sz="2900" dirty="0" smtClean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 smtClean="0">
                <a:latin typeface="Palatino Linotype" pitchFamily="18" charset="0"/>
              </a:rPr>
              <a:t>Бактеријска</a:t>
            </a:r>
            <a:r>
              <a:rPr lang="en-US" sz="2900" dirty="0" smtClean="0">
                <a:latin typeface="Palatino Linotype" pitchFamily="18" charset="0"/>
              </a:rPr>
              <a:t> </a:t>
            </a:r>
            <a:r>
              <a:rPr lang="en-US" sz="2900" dirty="0" err="1" smtClean="0">
                <a:latin typeface="Palatino Linotype" pitchFamily="18" charset="0"/>
              </a:rPr>
              <a:t>култура</a:t>
            </a:r>
            <a:endParaRPr lang="en-US" sz="2900" dirty="0" smtClean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 smtClean="0">
                <a:latin typeface="Palatino Linotype" pitchFamily="18" charset="0"/>
              </a:rPr>
              <a:t>Полимераза</a:t>
            </a:r>
            <a:r>
              <a:rPr lang="en-US" sz="2900" dirty="0" smtClean="0">
                <a:latin typeface="Palatino Linotype" pitchFamily="18" charset="0"/>
              </a:rPr>
              <a:t> </a:t>
            </a:r>
            <a:r>
              <a:rPr lang="en-US" sz="2900" dirty="0" err="1" smtClean="0">
                <a:latin typeface="Palatino Linotype" pitchFamily="18" charset="0"/>
              </a:rPr>
              <a:t>ланчана</a:t>
            </a:r>
            <a:r>
              <a:rPr lang="en-US" sz="2900" dirty="0" smtClean="0">
                <a:latin typeface="Palatino Linotype" pitchFamily="18" charset="0"/>
              </a:rPr>
              <a:t> </a:t>
            </a:r>
            <a:r>
              <a:rPr lang="en-US" sz="2900" dirty="0" err="1" smtClean="0">
                <a:latin typeface="Palatino Linotype" pitchFamily="18" charset="0"/>
              </a:rPr>
              <a:t>реакција</a:t>
            </a:r>
            <a:endParaRPr lang="en-US" sz="2900" dirty="0" smtClean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</a:pPr>
            <a:endParaRPr lang="en-US" sz="2900" b="1" i="1" dirty="0" smtClean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</a:pPr>
            <a:r>
              <a:rPr lang="ru-RU" sz="2900" dirty="0" smtClean="0">
                <a:latin typeface="Palatino Linotype" pitchFamily="18" charset="0"/>
              </a:rPr>
              <a:t>	</a:t>
            </a:r>
            <a:endParaRPr lang="en-US" sz="2000" b="1" i="1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000" dirty="0" smtClean="0"/>
              <a:t>	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37892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685800"/>
            <a:ext cx="4038600" cy="3429000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1600" b="1" dirty="0" smtClean="0">
                <a:latin typeface="Palatino Linotype" pitchFamily="18" charset="0"/>
              </a:rPr>
              <a:t>Неинвазивни (није потребна ендоскопија и биопсија)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 smtClean="0">
                <a:latin typeface="Palatino Linotype" pitchFamily="18" charset="0"/>
              </a:rPr>
              <a:t>Уреја-издисајни тестови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 smtClean="0">
                <a:latin typeface="Palatino Linotype" pitchFamily="18" charset="0"/>
              </a:rPr>
              <a:t>Серолошки тестови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 smtClean="0">
                <a:latin typeface="Palatino Linotype" pitchFamily="18" charset="0"/>
              </a:rPr>
              <a:t>Антиген у столици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sr-Latn-RS" sz="1600" dirty="0" smtClean="0">
                <a:latin typeface="Palatino Linotype" pitchFamily="18" charset="0"/>
              </a:rPr>
              <a:t>PCR </a:t>
            </a:r>
            <a:r>
              <a:rPr lang="sr-Cyrl-RS" sz="1600" dirty="0" smtClean="0">
                <a:latin typeface="Palatino Linotype" pitchFamily="18" charset="0"/>
              </a:rPr>
              <a:t>(у столици)</a:t>
            </a:r>
            <a:endParaRPr lang="ru-RU" sz="1600" dirty="0" smtClean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  <a:buFont typeface="Wingdings 2" pitchFamily="18" charset="2"/>
              <a:buNone/>
            </a:pPr>
            <a:r>
              <a:rPr lang="ru-RU" sz="1600" dirty="0" smtClean="0">
                <a:latin typeface="Palatino Linotype" pitchFamily="18" charset="0"/>
              </a:rPr>
              <a:t>	</a:t>
            </a:r>
            <a:endParaRPr lang="en-US" sz="1600" b="1" i="1" dirty="0" smtClean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4648200"/>
            <a:ext cx="9067800" cy="263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Тенденција фаворизовања неинвазивних тестова због погодности за пацијента и ниже цене </a:t>
            </a:r>
            <a:endParaRPr lang="sr-Cyrl-RS" sz="1600" i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Ниједан тест није идеалан  ("златни стандард") за све клиничке ситуације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>
                <a:latin typeface="Palatino Linotype" pitchFamily="18" charset="0"/>
              </a:rPr>
              <a:t>Како сваки тест даје 5-10% лако позитивних или лако негативних резултата, само комбиновање дијагностичких тестова може представљати златни стандард </a:t>
            </a:r>
            <a:endParaRPr lang="en-US" sz="1600" b="1" i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i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/>
          </a:p>
        </p:txBody>
      </p:sp>
    </p:spTree>
    <p:extLst>
      <p:ext uri="{BB962C8B-B14F-4D97-AF65-F5344CB8AC3E}">
        <p14:creationId xmlns:p14="http://schemas.microsoft.com/office/powerpoint/2010/main" xmlns="" val="27135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ТЕРАПИЈА УЛКУСНЕ БОЛЕСТИ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b="1" dirty="0">
                <a:latin typeface="Palatino Linotype" pitchFamily="18" charset="0"/>
              </a:rPr>
              <a:t>Третман без медикамената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Опште препоруке, </a:t>
            </a:r>
            <a:r>
              <a:rPr lang="sr-Cyrl-RS" dirty="0" smtClean="0">
                <a:latin typeface="Palatino Linotype" pitchFamily="18" charset="0"/>
              </a:rPr>
              <a:t>савети </a:t>
            </a:r>
            <a:r>
              <a:rPr lang="sr-Cyrl-RS" dirty="0">
                <a:latin typeface="Palatino Linotype" pitchFamily="18" charset="0"/>
              </a:rPr>
              <a:t>и едукација о њиховом </a:t>
            </a:r>
            <a:r>
              <a:rPr lang="sr-Cyrl-RS" dirty="0" smtClean="0">
                <a:latin typeface="Palatino Linotype" pitchFamily="18" charset="0"/>
              </a:rPr>
              <a:t>стању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Palatino Linotype" pitchFamily="18" charset="0"/>
              </a:rPr>
              <a:t>Саветује </a:t>
            </a:r>
            <a:r>
              <a:rPr lang="sr-Cyrl-RS" dirty="0">
                <a:latin typeface="Palatino Linotype" pitchFamily="18" charset="0"/>
              </a:rPr>
              <a:t>се: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обавезан престанак пушења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модификација дијете,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smtClean="0">
                <a:latin typeface="Palatino Linotype" pitchFamily="18" charset="0"/>
              </a:rPr>
              <a:t>избегавање </a:t>
            </a:r>
            <a:r>
              <a:rPr lang="sr-Cyrl-RS" dirty="0" err="1" smtClean="0">
                <a:latin typeface="Palatino Linotype" pitchFamily="18" charset="0"/>
              </a:rPr>
              <a:t>иритирајуће</a:t>
            </a:r>
            <a:r>
              <a:rPr lang="sr-Cyrl-RS" dirty="0" smtClean="0">
                <a:latin typeface="Palatino Linotype" pitchFamily="18" charset="0"/>
              </a:rPr>
              <a:t> хране: </a:t>
            </a:r>
            <a:r>
              <a:rPr lang="sr-Cyrl-RS" dirty="0">
                <a:latin typeface="Palatino Linotype" pitchFamily="18" charset="0"/>
              </a:rPr>
              <a:t>алкохол, зачин, кафа, </a:t>
            </a:r>
            <a:r>
              <a:rPr lang="sr-Cyrl-RS" dirty="0" err="1">
                <a:latin typeface="Palatino Linotype" pitchFamily="18" charset="0"/>
              </a:rPr>
              <a:t>цитрично</a:t>
            </a:r>
            <a:r>
              <a:rPr lang="sr-Cyrl-RS" dirty="0">
                <a:latin typeface="Palatino Linotype" pitchFamily="18" charset="0"/>
              </a:rPr>
              <a:t> воће, парадајз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smtClean="0">
                <a:latin typeface="Palatino Linotype" pitchFamily="18" charset="0"/>
              </a:rPr>
              <a:t>избегавање </a:t>
            </a:r>
            <a:r>
              <a:rPr lang="sr-Cyrl-RS" dirty="0">
                <a:latin typeface="Palatino Linotype" pitchFamily="18" charset="0"/>
              </a:rPr>
              <a:t>тешких јела, посебно касно </a:t>
            </a:r>
            <a:r>
              <a:rPr lang="sr-Cyrl-RS" dirty="0" smtClean="0">
                <a:latin typeface="Palatino Linotype" pitchFamily="18" charset="0"/>
              </a:rPr>
              <a:t>увече, </a:t>
            </a:r>
            <a:r>
              <a:rPr lang="sr-Cyrl-RS" dirty="0">
                <a:latin typeface="Palatino Linotype" pitchFamily="18" charset="0"/>
              </a:rPr>
              <a:t>треба јести чешће мање оброке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уколико је могуће престати са </a:t>
            </a:r>
            <a:r>
              <a:rPr lang="sr-Cyrl-RS" dirty="0" smtClean="0">
                <a:latin typeface="Palatino Linotype" pitchFamily="18" charset="0"/>
              </a:rPr>
              <a:t>применом </a:t>
            </a:r>
            <a:r>
              <a:rPr lang="sr-Cyrl-RS" dirty="0" err="1">
                <a:latin typeface="Palatino Linotype" pitchFamily="18" charset="0"/>
              </a:rPr>
              <a:t>нестероидних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антиинфламаторних</a:t>
            </a:r>
            <a:r>
              <a:rPr lang="sr-Cyrl-RS" dirty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 лекова </a:t>
            </a:r>
            <a:r>
              <a:rPr lang="sr-Cyrl-RS" dirty="0">
                <a:latin typeface="Palatino Linotype" pitchFamily="18" charset="0"/>
              </a:rPr>
              <a:t>(аспирин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sr-Cyrl-RS" dirty="0" err="1" smtClean="0">
                <a:latin typeface="Palatino Linotype" pitchFamily="18" charset="0"/>
              </a:rPr>
              <a:t>индометацин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ибупрофен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диклофенак</a:t>
            </a:r>
            <a:r>
              <a:rPr lang="sr-Cyrl-RS" dirty="0">
                <a:latin typeface="Palatino Linotype" pitchFamily="18" charset="0"/>
              </a:rPr>
              <a:t>...), дозвољен је 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 </a:t>
            </a:r>
            <a:r>
              <a:rPr lang="sr-Cyrl-RS" dirty="0" err="1" smtClean="0">
                <a:latin typeface="Palatino Linotype" pitchFamily="18" charset="0"/>
              </a:rPr>
              <a:t>парацетамол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Стрес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анксиозност</a:t>
            </a:r>
            <a:r>
              <a:rPr lang="sr-Cyrl-RS" dirty="0">
                <a:latin typeface="Palatino Linotype" pitchFamily="18" charset="0"/>
              </a:rPr>
              <a:t> и депресија погоршавају симптоме диспепсије, постоје докази </a:t>
            </a:r>
            <a:r>
              <a:rPr lang="sr-Cyrl-RS" dirty="0" smtClean="0">
                <a:latin typeface="Palatino Linotype" pitchFamily="18" charset="0"/>
              </a:rPr>
              <a:t>да </a:t>
            </a:r>
            <a:r>
              <a:rPr lang="sr-Cyrl-RS" dirty="0" err="1" smtClean="0">
                <a:latin typeface="Palatino Linotype" pitchFamily="18" charset="0"/>
              </a:rPr>
              <a:t>психотерапијска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интервенција може бити ефикасна, а </a:t>
            </a:r>
            <a:r>
              <a:rPr lang="sr-Cyrl-RS" dirty="0" smtClean="0">
                <a:latin typeface="Palatino Linotype" pitchFamily="18" charset="0"/>
              </a:rPr>
              <a:t>примена </a:t>
            </a:r>
            <a:r>
              <a:rPr lang="sr-Cyrl-RS" dirty="0" err="1">
                <a:latin typeface="Palatino Linotype" pitchFamily="18" charset="0"/>
              </a:rPr>
              <a:t>антидепресива</a:t>
            </a:r>
            <a:r>
              <a:rPr lang="sr-Cyrl-RS" dirty="0">
                <a:latin typeface="Palatino Linotype" pitchFamily="18" charset="0"/>
              </a:rPr>
              <a:t> смањује </a:t>
            </a:r>
            <a:r>
              <a:rPr lang="sr-Cyrl-RS" dirty="0" smtClean="0">
                <a:latin typeface="Palatino Linotype" pitchFamily="18" charset="0"/>
              </a:rPr>
              <a:t>симптоме функционалног </a:t>
            </a:r>
            <a:r>
              <a:rPr lang="sr-Cyrl-RS" dirty="0">
                <a:latin typeface="Palatino Linotype" pitchFamily="18" charset="0"/>
              </a:rPr>
              <a:t>гастроинтестиналног </a:t>
            </a:r>
            <a:r>
              <a:rPr lang="sr-Cyrl-RS" dirty="0" smtClean="0">
                <a:latin typeface="Palatino Linotype" pitchFamily="18" charset="0"/>
              </a:rPr>
              <a:t>поремећаја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9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2400" b="1" dirty="0" smtClean="0">
                <a:latin typeface="Arial" pitchFamily="34" charset="0"/>
                <a:cs typeface="Arial" pitchFamily="34" charset="0"/>
              </a:rPr>
              <a:t>Квадранти и регије абдомена</a:t>
            </a:r>
            <a:endParaRPr lang="sr-Latn-C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8196" name="Picture 7" descr="f21-06-X32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58" y="1219200"/>
            <a:ext cx="7696200" cy="44704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71688" y="3581400"/>
            <a:ext cx="57150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1600" dirty="0">
                <a:latin typeface="Arial" pitchFamily="34" charset="0"/>
                <a:cs typeface="Arial" pitchFamily="34" charset="0"/>
              </a:rPr>
              <a:t>ГДК</a:t>
            </a:r>
            <a:endParaRPr lang="sr-Latn-C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517" y="3545681"/>
            <a:ext cx="642937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dirty="0"/>
              <a:t>ГЛК</a:t>
            </a:r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2071688" y="4267200"/>
            <a:ext cx="571500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1400" dirty="0">
                <a:latin typeface="Arial" pitchFamily="34" charset="0"/>
                <a:cs typeface="Arial" pitchFamily="34" charset="0"/>
              </a:rPr>
              <a:t>ДДК</a:t>
            </a:r>
            <a:endParaRPr lang="sr-Latn-C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1507" y="4296698"/>
            <a:ext cx="571500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1400" dirty="0">
                <a:latin typeface="Arial" pitchFamily="34" charset="0"/>
                <a:cs typeface="Arial" pitchFamily="34" charset="0"/>
              </a:rPr>
              <a:t>ДЛК</a:t>
            </a:r>
            <a:endParaRPr lang="sr-Latn-C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071688" y="5389728"/>
            <a:ext cx="180676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 smtClean="0">
                <a:latin typeface="Palatino Linotype" pitchFamily="18" charset="0"/>
                <a:cs typeface="Arial" pitchFamily="34" charset="0"/>
              </a:rPr>
              <a:t>Квадранти абдомена</a:t>
            </a:r>
            <a:endParaRPr lang="sr-Cyrl-RS" b="1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13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sr-Cyrl-RS" b="1" dirty="0">
                <a:latin typeface="Palatino Linotype" pitchFamily="18" charset="0"/>
              </a:rPr>
              <a:t>Третман медикаментима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• </a:t>
            </a:r>
            <a:r>
              <a:rPr lang="sr-Cyrl-RS" dirty="0" err="1">
                <a:latin typeface="Palatino Linotype" pitchFamily="18" charset="0"/>
              </a:rPr>
              <a:t>Инхибитори</a:t>
            </a:r>
            <a:r>
              <a:rPr lang="sr-Cyrl-RS" dirty="0">
                <a:latin typeface="Palatino Linotype" pitchFamily="18" charset="0"/>
              </a:rPr>
              <a:t> протонске </a:t>
            </a:r>
            <a:r>
              <a:rPr lang="sr-Cyrl-RS" dirty="0" smtClean="0">
                <a:latin typeface="Palatino Linotype" pitchFamily="18" charset="0"/>
              </a:rPr>
              <a:t>пумпе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993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3400"/>
            <a:ext cx="9144000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>
                <a:latin typeface="Palatino Linotype" pitchFamily="18" charset="0"/>
              </a:rPr>
              <a:t>Како се </a:t>
            </a:r>
            <a:r>
              <a:rPr lang="sr-Cyrl-RS" sz="2000" b="1" dirty="0" smtClean="0">
                <a:latin typeface="Palatino Linotype" pitchFamily="18" charset="0"/>
              </a:rPr>
              <a:t>лечи </a:t>
            </a:r>
            <a:r>
              <a:rPr lang="sr-Cyrl-RS" sz="2000" b="1" dirty="0" err="1">
                <a:latin typeface="Palatino Linotype" pitchFamily="18" charset="0"/>
              </a:rPr>
              <a:t>пептички</a:t>
            </a:r>
            <a:r>
              <a:rPr lang="sr-Cyrl-RS" sz="2000" b="1" dirty="0">
                <a:latin typeface="Palatino Linotype" pitchFamily="18" charset="0"/>
              </a:rPr>
              <a:t> </a:t>
            </a:r>
            <a:r>
              <a:rPr lang="sr-Cyrl-RS" sz="2000" b="1" dirty="0" err="1">
                <a:latin typeface="Palatino Linotype" pitchFamily="18" charset="0"/>
              </a:rPr>
              <a:t>улкуси</a:t>
            </a:r>
            <a:r>
              <a:rPr lang="sr-Cyrl-RS" sz="2000" b="1" dirty="0">
                <a:latin typeface="Palatino Linotype" pitchFamily="18" charset="0"/>
              </a:rPr>
              <a:t> узроковани бактеријом </a:t>
            </a:r>
            <a:r>
              <a:rPr lang="sr-Cyrl-RS" sz="2000" b="1" dirty="0" smtClean="0">
                <a:latin typeface="Palatino Linotype" pitchFamily="18" charset="0"/>
              </a:rPr>
              <a:t>ХБП?</a:t>
            </a:r>
          </a:p>
          <a:p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Palatino Linotype" pitchFamily="18" charset="0"/>
              </a:rPr>
              <a:t>Лекови који елиминишу бактерију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Palatino Linotype" pitchFamily="18" charset="0"/>
              </a:rPr>
              <a:t>Лекови који смањују </a:t>
            </a:r>
            <a:r>
              <a:rPr lang="sr-Cyrl-RS" dirty="0">
                <a:latin typeface="Palatino Linotype" pitchFamily="18" charset="0"/>
              </a:rPr>
              <a:t>лучење </a:t>
            </a:r>
            <a:r>
              <a:rPr lang="sr-Cyrl-RS" dirty="0" smtClean="0">
                <a:latin typeface="Palatino Linotype" pitchFamily="18" charset="0"/>
              </a:rPr>
              <a:t>желудачне киселине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Palatino Linotype" pitchFamily="18" charset="0"/>
              </a:rPr>
              <a:t>Лекови који штите </a:t>
            </a:r>
            <a:r>
              <a:rPr lang="sr-Cyrl-RS" dirty="0">
                <a:latin typeface="Palatino Linotype" pitchFamily="18" charset="0"/>
              </a:rPr>
              <a:t>слузокожу </a:t>
            </a:r>
            <a:r>
              <a:rPr lang="sr-Cyrl-RS" dirty="0" smtClean="0">
                <a:latin typeface="Palatino Linotype" pitchFamily="18" charset="0"/>
              </a:rPr>
              <a:t>желуца</a:t>
            </a:r>
          </a:p>
          <a:p>
            <a:pPr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У </a:t>
            </a:r>
            <a:r>
              <a:rPr lang="sr-Cyrl-RS" dirty="0">
                <a:latin typeface="Palatino Linotype" pitchFamily="18" charset="0"/>
              </a:rPr>
              <a:t>циљу елиминације бактерије користе се </a:t>
            </a:r>
            <a:r>
              <a:rPr lang="sr-Cyrl-RS" dirty="0" err="1" smtClean="0">
                <a:latin typeface="Palatino Linotype" pitchFamily="18" charset="0"/>
              </a:rPr>
              <a:t>антибиотици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За </a:t>
            </a:r>
            <a:r>
              <a:rPr lang="sr-Cyrl-RS" dirty="0">
                <a:latin typeface="Palatino Linotype" pitchFamily="18" charset="0"/>
              </a:rPr>
              <a:t>смањење </a:t>
            </a:r>
            <a:r>
              <a:rPr lang="sr-Cyrl-RS" dirty="0" smtClean="0">
                <a:latin typeface="Palatino Linotype" pitchFamily="18" charset="0"/>
              </a:rPr>
              <a:t>желудачне секреције користе се </a:t>
            </a:r>
            <a:r>
              <a:rPr lang="sr-Cyrl-RS" dirty="0" err="1" smtClean="0">
                <a:latin typeface="Palatino Linotype" pitchFamily="18" charset="0"/>
              </a:rPr>
              <a:t>инхибитори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протонске </a:t>
            </a:r>
            <a:r>
              <a:rPr lang="sr-Cyrl-RS" dirty="0" smtClean="0">
                <a:latin typeface="Palatino Linotype" pitchFamily="18" charset="0"/>
              </a:rPr>
              <a:t>пумпе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За заштиту желудачне </a:t>
            </a:r>
            <a:r>
              <a:rPr lang="sr-Cyrl-RS" dirty="0" err="1" smtClean="0">
                <a:latin typeface="Palatino Linotype" pitchFamily="18" charset="0"/>
              </a:rPr>
              <a:t>слузнице</a:t>
            </a:r>
            <a:r>
              <a:rPr lang="sr-Cyrl-RS" dirty="0" smtClean="0">
                <a:latin typeface="Palatino Linotype" pitchFamily="18" charset="0"/>
              </a:rPr>
              <a:t> бизмут </a:t>
            </a:r>
            <a:r>
              <a:rPr lang="sr-Cyrl-RS" dirty="0" err="1" smtClean="0">
                <a:latin typeface="Palatino Linotype" pitchFamily="18" charset="0"/>
              </a:rPr>
              <a:t>субсалицилат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1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Palatino Linotype" pitchFamily="18" charset="0"/>
              </a:rPr>
              <a:t>Терапија ХБП инфекције </a:t>
            </a:r>
            <a:r>
              <a:rPr lang="en-US" sz="3200" b="1" dirty="0" smtClean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828800"/>
            <a:ext cx="8686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ИНХИБИТОРИ ПРОТОНСКЕ ПУМПЕ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Неопходна је висока доза ИПП-д</a:t>
            </a:r>
            <a:r>
              <a:rPr lang="sr-Cyrl-RS" dirty="0">
                <a:latin typeface="Palatino Linotype" pitchFamily="18" charset="0"/>
              </a:rPr>
              <a:t>в</a:t>
            </a:r>
            <a:r>
              <a:rPr lang="sr-Cyrl-RS" dirty="0" smtClean="0">
                <a:latin typeface="Palatino Linotype" pitchFamily="18" charset="0"/>
              </a:rPr>
              <a:t>острука уобичајена дневна доза регистрованог </a:t>
            </a:r>
            <a:r>
              <a:rPr lang="sr-Cyrl-RS" dirty="0" err="1" smtClean="0">
                <a:latin typeface="Palatino Linotype" pitchFamily="18" charset="0"/>
              </a:rPr>
              <a:t>инхибитора</a:t>
            </a:r>
            <a:r>
              <a:rPr lang="sr-Cyrl-RS" dirty="0" smtClean="0">
                <a:latin typeface="Palatino Linotype" pitchFamily="18" charset="0"/>
              </a:rPr>
              <a:t> протонске пумпе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04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639762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Терапија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b="1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4611"/>
            <a:ext cx="9144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Први терапијски избор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конкомитантна</a:t>
            </a:r>
            <a:r>
              <a:rPr lang="sr-Cyrl-RS" dirty="0" smtClean="0">
                <a:latin typeface="Palatino Linotype" pitchFamily="18" charset="0"/>
              </a:rPr>
              <a:t> четворострука терапија без бизмута 14 дана: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Amoksicillin</a:t>
            </a:r>
            <a:r>
              <a:rPr lang="sr-Latn-RS" dirty="0" smtClean="0">
                <a:latin typeface="Palatino Linotype" pitchFamily="18" charset="0"/>
              </a:rPr>
              <a:t> 2x1 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Clarithromycin</a:t>
            </a:r>
            <a:r>
              <a:rPr lang="sr-Latn-RS" dirty="0" smtClean="0">
                <a:latin typeface="Palatino Linotype" pitchFamily="18" charset="0"/>
              </a:rPr>
              <a:t> 2x500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endParaRPr lang="sr-Latn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Metronidazil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или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Latn-RS" dirty="0" err="1" smtClean="0">
                <a:latin typeface="Palatino Linotype" pitchFamily="18" charset="0"/>
              </a:rPr>
              <a:t>Tinidazol</a:t>
            </a:r>
            <a:r>
              <a:rPr lang="sr-Latn-RS" dirty="0" smtClean="0">
                <a:latin typeface="Palatino Linotype" pitchFamily="18" charset="0"/>
              </a:rPr>
              <a:t> 3x500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Latn-RS" dirty="0" smtClean="0">
                <a:latin typeface="Palatino Linotype" pitchFamily="18" charset="0"/>
              </a:rPr>
              <a:t> (</a:t>
            </a:r>
            <a:r>
              <a:rPr lang="sr-Cyrl-RS" dirty="0" smtClean="0">
                <a:latin typeface="Palatino Linotype" pitchFamily="18" charset="0"/>
              </a:rPr>
              <a:t>или</a:t>
            </a:r>
            <a:r>
              <a:rPr lang="sr-Latn-RS" dirty="0" smtClean="0">
                <a:latin typeface="Palatino Linotype" pitchFamily="18" charset="0"/>
              </a:rPr>
              <a:t> 2x750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Latn-RS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smtClean="0">
                <a:latin typeface="Palatino Linotype" pitchFamily="18" charset="0"/>
              </a:rPr>
              <a:t>IPP </a:t>
            </a:r>
            <a:r>
              <a:rPr lang="sr-Cyrl-RS" dirty="0" smtClean="0">
                <a:latin typeface="Palatino Linotype" pitchFamily="18" charset="0"/>
              </a:rPr>
              <a:t>двострука дневна</a:t>
            </a:r>
            <a:r>
              <a:rPr lang="sr-Latn-RS" dirty="0" smtClean="0">
                <a:latin typeface="Palatino Linotype" pitchFamily="18" charset="0"/>
              </a:rPr>
              <a:t>/</a:t>
            </a:r>
            <a:r>
              <a:rPr lang="sr-Cyrl-RS" dirty="0" smtClean="0">
                <a:latin typeface="Palatino Linotype" pitchFamily="18" charset="0"/>
              </a:rPr>
              <a:t>максимална доза</a:t>
            </a:r>
            <a:endParaRPr lang="sr-Latn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или</a:t>
            </a:r>
            <a:endParaRPr lang="sr-Latn-RS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Четворострука терапија са бизмутом-</a:t>
            </a:r>
            <a:r>
              <a:rPr lang="sr-Latn-RS" dirty="0" smtClean="0">
                <a:latin typeface="Palatino Linotype" pitchFamily="18" charset="0"/>
              </a:rPr>
              <a:t>10 </a:t>
            </a:r>
            <a:r>
              <a:rPr lang="sr-Cyrl-RS" dirty="0" smtClean="0">
                <a:latin typeface="Palatino Linotype" pitchFamily="18" charset="0"/>
              </a:rPr>
              <a:t>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Може да се саветује додавање </a:t>
            </a:r>
            <a:r>
              <a:rPr lang="sr-Cyrl-RS" dirty="0" err="1" smtClean="0">
                <a:latin typeface="Palatino Linotype" pitchFamily="18" charset="0"/>
              </a:rPr>
              <a:t>пробиотских</a:t>
            </a:r>
            <a:r>
              <a:rPr lang="sr-Cyrl-RS" dirty="0" smtClean="0">
                <a:latin typeface="Palatino Linotype" pitchFamily="18" charset="0"/>
              </a:rPr>
              <a:t> препарата за који постоји научни докази ефикасности у </a:t>
            </a:r>
            <a:r>
              <a:rPr lang="sr-Cyrl-RS" dirty="0" err="1" smtClean="0">
                <a:latin typeface="Palatino Linotype" pitchFamily="18" charset="0"/>
              </a:rPr>
              <a:t>ерадикацији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Код алергије на пеницилин: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Бизмут четворострука, такође 14 дана, али може и 10 дана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9742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Терапија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8991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Терапија </a:t>
            </a:r>
            <a:r>
              <a:rPr lang="sr-Cyrl-RS" b="1" u="sng" dirty="0" err="1" smtClean="0">
                <a:latin typeface="Palatino Linotype" pitchFamily="18" charset="0"/>
              </a:rPr>
              <a:t>ерадикације</a:t>
            </a:r>
            <a:r>
              <a:rPr lang="sr-Cyrl-RS" b="1" u="sng" dirty="0" smtClean="0">
                <a:latin typeface="Palatino Linotype" pitchFamily="18" charset="0"/>
              </a:rPr>
              <a:t>, други избор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Ако је био неуспех првог покушаја </a:t>
            </a:r>
            <a:r>
              <a:rPr lang="sr-Cyrl-RS" dirty="0" err="1" smtClean="0">
                <a:latin typeface="Palatino Linotype" pitchFamily="18" charset="0"/>
              </a:rPr>
              <a:t>четвроструком</a:t>
            </a:r>
            <a:r>
              <a:rPr lang="sr-Cyrl-RS" dirty="0" smtClean="0">
                <a:latin typeface="Palatino Linotype" pitchFamily="18" charset="0"/>
              </a:rPr>
              <a:t> терапијом, са или без бизмута други избор је трострука или четворострука терапија са </a:t>
            </a:r>
            <a:r>
              <a:rPr lang="sr-Cyrl-RS" b="1" u="sng" dirty="0" err="1" smtClean="0">
                <a:latin typeface="Palatino Linotype" pitchFamily="18" charset="0"/>
              </a:rPr>
              <a:t>флуорокинолоном</a:t>
            </a:r>
            <a:r>
              <a:rPr lang="sr-Cyrl-RS" dirty="0" smtClean="0">
                <a:latin typeface="Palatino Linotype" pitchFamily="18" charset="0"/>
              </a:rPr>
              <a:t> 14 дана</a:t>
            </a:r>
          </a:p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Тројна: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Amoxicillin</a:t>
            </a:r>
            <a:r>
              <a:rPr lang="sr-Latn-RS" dirty="0" smtClean="0">
                <a:latin typeface="Palatino Linotype" pitchFamily="18" charset="0"/>
              </a:rPr>
              <a:t> 2x1 g(</a:t>
            </a:r>
            <a:r>
              <a:rPr lang="sr-Cyrl-RS" dirty="0" smtClean="0">
                <a:latin typeface="Palatino Linotype" pitchFamily="18" charset="0"/>
              </a:rPr>
              <a:t>или</a:t>
            </a:r>
            <a:r>
              <a:rPr lang="sr-Latn-RS" dirty="0" smtClean="0">
                <a:latin typeface="Palatino Linotype" pitchFamily="18" charset="0"/>
              </a:rPr>
              <a:t> 4x500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Latn-RS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Levofloxacin</a:t>
            </a:r>
            <a:r>
              <a:rPr lang="sr-Latn-RS" dirty="0" smtClean="0">
                <a:latin typeface="Palatino Linotype" pitchFamily="18" charset="0"/>
              </a:rPr>
              <a:t> 2x250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Latn-RS" dirty="0" smtClean="0">
                <a:latin typeface="Palatino Linotype" pitchFamily="18" charset="0"/>
              </a:rPr>
              <a:t> (</a:t>
            </a:r>
            <a:r>
              <a:rPr lang="sr-Cyrl-RS" dirty="0" smtClean="0">
                <a:latin typeface="Palatino Linotype" pitchFamily="18" charset="0"/>
              </a:rPr>
              <a:t>или</a:t>
            </a:r>
            <a:r>
              <a:rPr lang="sr-Latn-RS" dirty="0" smtClean="0">
                <a:latin typeface="Palatino Linotype" pitchFamily="18" charset="0"/>
              </a:rPr>
              <a:t> 1x500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Latn-RS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ИПП, двострука дневна/максимална доза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Може да се саветује додавање </a:t>
            </a:r>
            <a:r>
              <a:rPr lang="sr-Cyrl-RS" dirty="0" err="1" smtClean="0">
                <a:latin typeface="Palatino Linotype" pitchFamily="18" charset="0"/>
              </a:rPr>
              <a:t>пробиотских</a:t>
            </a:r>
            <a:r>
              <a:rPr lang="sr-Cyrl-RS" dirty="0" smtClean="0">
                <a:latin typeface="Palatino Linotype" pitchFamily="18" charset="0"/>
              </a:rPr>
              <a:t> препарата за који постоји научни докази ефикасности у </a:t>
            </a:r>
            <a:r>
              <a:rPr lang="sr-Cyrl-RS" dirty="0" err="1" smtClean="0">
                <a:latin typeface="Palatino Linotype" pitchFamily="18" charset="0"/>
              </a:rPr>
              <a:t>ерадикацији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Четворострука терапија</a:t>
            </a:r>
            <a:r>
              <a:rPr lang="sr-Cyrl-RS" dirty="0" smtClean="0">
                <a:latin typeface="Palatino Linotype" pitchFamily="18" charset="0"/>
              </a:rPr>
              <a:t>-ако се дода и колоидни бизмут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47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Терапија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52600"/>
            <a:ext cx="9067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После неуспеха прва два покушаја: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 smtClean="0">
                <a:latin typeface="Palatino Linotype" pitchFamily="18" charset="0"/>
              </a:rPr>
              <a:t>Култура са тестом осетљивости или </a:t>
            </a:r>
            <a:r>
              <a:rPr lang="sr-Cyrl-RS" dirty="0" err="1" smtClean="0">
                <a:latin typeface="Palatino Linotype" pitchFamily="18" charset="0"/>
              </a:rPr>
              <a:t>генотипски</a:t>
            </a:r>
            <a:r>
              <a:rPr lang="sr-Cyrl-RS" dirty="0" smtClean="0">
                <a:latin typeface="Palatino Linotype" pitchFamily="18" charset="0"/>
              </a:rPr>
              <a:t> одређене резистенције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u="sng" dirty="0" smtClean="0">
                <a:latin typeface="Palatino Linotype" pitchFamily="18" charset="0"/>
              </a:rPr>
              <a:t>“</a:t>
            </a:r>
            <a:r>
              <a:rPr lang="sr-Cyrl-RS" b="1" u="sng" dirty="0" smtClean="0">
                <a:latin typeface="Palatino Linotype" pitchFamily="18" charset="0"/>
              </a:rPr>
              <a:t>У помоћ</a:t>
            </a:r>
            <a:r>
              <a:rPr lang="en-US" b="1" u="sng" dirty="0" smtClean="0">
                <a:latin typeface="Palatino Linotype" pitchFamily="18" charset="0"/>
              </a:rPr>
              <a:t>”</a:t>
            </a:r>
            <a:r>
              <a:rPr lang="sr-Cyrl-RS" b="1" u="sng" dirty="0" smtClean="0">
                <a:latin typeface="Palatino Linotype" pitchFamily="18" charset="0"/>
              </a:rPr>
              <a:t> терапија: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Rifabutin</a:t>
            </a:r>
            <a:r>
              <a:rPr lang="sr-Latn-RS" dirty="0" smtClean="0">
                <a:latin typeface="Palatino Linotype" pitchFamily="18" charset="0"/>
              </a:rPr>
              <a:t> 2x150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endParaRPr lang="sr-Latn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 smtClean="0">
                <a:latin typeface="Palatino Linotype" pitchFamily="18" charset="0"/>
              </a:rPr>
              <a:t>Amoksicillin</a:t>
            </a:r>
            <a:r>
              <a:rPr lang="sr-Latn-RS" dirty="0" smtClean="0">
                <a:latin typeface="Palatino Linotype" pitchFamily="18" charset="0"/>
              </a:rPr>
              <a:t> 2x1 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ИПП, двострука дневна/максимална доза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Може да се дода </a:t>
            </a:r>
            <a:r>
              <a:rPr lang="sr-Cyrl-RS" dirty="0" err="1" smtClean="0">
                <a:latin typeface="Palatino Linotype" pitchFamily="18" charset="0"/>
              </a:rPr>
              <a:t>пробиотски</a:t>
            </a:r>
            <a:r>
              <a:rPr lang="sr-Cyrl-RS" dirty="0" smtClean="0">
                <a:latin typeface="Palatino Linotype" pitchFamily="18" charset="0"/>
              </a:rPr>
              <a:t> препарат на основу научних доказа</a:t>
            </a:r>
            <a:endParaRPr lang="sr-Latn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 smtClean="0">
                <a:latin typeface="Palatino Linotype" pitchFamily="18" charset="0"/>
              </a:rPr>
              <a:t>ОПРЕЗ</a:t>
            </a:r>
            <a:r>
              <a:rPr lang="sr-Latn-RS" b="1" u="sng" dirty="0" smtClean="0">
                <a:latin typeface="Palatino Linotype" pitchFamily="18" charset="0"/>
              </a:rPr>
              <a:t>:</a:t>
            </a:r>
            <a:r>
              <a:rPr lang="sr-Cyrl-RS" b="1" u="sng" dirty="0" smtClean="0">
                <a:latin typeface="Palatino Linotype" pitchFamily="18" charset="0"/>
              </a:rPr>
              <a:t> </a:t>
            </a:r>
            <a:r>
              <a:rPr lang="sr-Latn-RS" dirty="0" err="1" smtClean="0">
                <a:latin typeface="Palatino Linotype" pitchFamily="18" charset="0"/>
              </a:rPr>
              <a:t>Rifabutin</a:t>
            </a:r>
            <a:r>
              <a:rPr lang="sr-Cyrl-RS" dirty="0" smtClean="0">
                <a:latin typeface="Palatino Linotype" pitchFamily="18" charset="0"/>
              </a:rPr>
              <a:t> изазива </a:t>
            </a:r>
            <a:r>
              <a:rPr lang="sr-Cyrl-RS" dirty="0" err="1" smtClean="0">
                <a:latin typeface="Palatino Linotype" pitchFamily="18" charset="0"/>
              </a:rPr>
              <a:t>мијелотоксичност</a:t>
            </a:r>
            <a:r>
              <a:rPr lang="sr-Cyrl-RS" dirty="0" smtClean="0">
                <a:latin typeface="Palatino Linotype" pitchFamily="18" charset="0"/>
              </a:rPr>
              <a:t> код 25% болесника</a:t>
            </a:r>
            <a:endParaRPr lang="sr-Latn-RS" dirty="0" smtClean="0">
              <a:latin typeface="Palatino Linotype" pitchFamily="18" charset="0"/>
            </a:endParaRP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xmlns="" val="236901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" y="152400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Palatino Linotype" pitchFamily="18" charset="0"/>
              </a:rPr>
              <a:t>Терапијска </a:t>
            </a:r>
            <a:r>
              <a:rPr lang="ru-RU" b="1" dirty="0" smtClean="0">
                <a:latin typeface="Palatino Linotype" pitchFamily="18" charset="0"/>
              </a:rPr>
              <a:t>примена </a:t>
            </a:r>
            <a:r>
              <a:rPr lang="sr-Cyrl-RS" b="1" dirty="0" err="1" smtClean="0">
                <a:latin typeface="Palatino Linotype" pitchFamily="18" charset="0"/>
              </a:rPr>
              <a:t>инхибитора</a:t>
            </a:r>
            <a:r>
              <a:rPr lang="sr-Cyrl-RS" b="1" dirty="0" smtClean="0">
                <a:latin typeface="Palatino Linotype" pitchFamily="18" charset="0"/>
              </a:rPr>
              <a:t> </a:t>
            </a:r>
            <a:r>
              <a:rPr lang="sr-Cyrl-RS" b="1" dirty="0">
                <a:latin typeface="Palatino Linotype" pitchFamily="18" charset="0"/>
              </a:rPr>
              <a:t>протонске пумпе: </a:t>
            </a:r>
          </a:p>
          <a:p>
            <a:pPr algn="ctr"/>
            <a:endParaRPr lang="ru-RU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>
                <a:latin typeface="Palatino Linotype" pitchFamily="18" charset="0"/>
              </a:rPr>
              <a:t>пептичка </a:t>
            </a:r>
            <a:r>
              <a:rPr lang="ru-RU" dirty="0">
                <a:latin typeface="Palatino Linotype" pitchFamily="18" charset="0"/>
              </a:rPr>
              <a:t>улкусна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као </a:t>
            </a:r>
            <a:r>
              <a:rPr lang="ru-RU" dirty="0" smtClean="0">
                <a:latin typeface="Palatino Linotype" pitchFamily="18" charset="0"/>
              </a:rPr>
              <a:t>компонента </a:t>
            </a:r>
            <a:r>
              <a:rPr lang="ru-RU" dirty="0">
                <a:latin typeface="Palatino Linotype" pitchFamily="18" charset="0"/>
              </a:rPr>
              <a:t>ерадикационе терапије </a:t>
            </a:r>
            <a:r>
              <a:rPr lang="en-US" dirty="0" smtClean="0">
                <a:latin typeface="Palatino Linotype" pitchFamily="18" charset="0"/>
              </a:rPr>
              <a:t>HBP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код улкуса изазваних применом НСАИЛ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у профилакси настанка улкуса код пацијената на хроничној терапији неселективним НСАИЛ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ИПП </a:t>
            </a:r>
            <a:r>
              <a:rPr lang="ru-RU" dirty="0">
                <a:latin typeface="Palatino Linotype" pitchFamily="18" charset="0"/>
              </a:rPr>
              <a:t>су антисекреторни лекови избора у терапији пептичке улкусне болести изазване инфекцијом </a:t>
            </a:r>
            <a:r>
              <a:rPr lang="en-US" dirty="0" smtClean="0">
                <a:latin typeface="Palatino Linotype" pitchFamily="18" charset="0"/>
              </a:rPr>
              <a:t>HBP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У </a:t>
            </a:r>
            <a:r>
              <a:rPr lang="ru-RU" dirty="0">
                <a:latin typeface="Palatino Linotype" pitchFamily="18" charset="0"/>
              </a:rPr>
              <a:t>склопу ерадикационе терапије, дозирају се два пута дневно, најчешће 10-14 </a:t>
            </a:r>
            <a:r>
              <a:rPr lang="ru-RU" dirty="0" smtClean="0">
                <a:latin typeface="Palatino Linotype" pitchFamily="18" charset="0"/>
              </a:rPr>
              <a:t>дана</a:t>
            </a:r>
            <a:endParaRPr lang="en-U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Могу </a:t>
            </a:r>
            <a:r>
              <a:rPr lang="ru-RU" dirty="0">
                <a:latin typeface="Palatino Linotype" pitchFamily="18" charset="0"/>
              </a:rPr>
              <a:t>се користити и у терапији одржавања, код пацијената са историјом </a:t>
            </a:r>
            <a:r>
              <a:rPr lang="ru-RU" dirty="0" smtClean="0">
                <a:latin typeface="Palatino Linotype" pitchFamily="18" charset="0"/>
              </a:rPr>
              <a:t>компликација </a:t>
            </a:r>
            <a:endParaRPr lang="en-U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ИПП </a:t>
            </a:r>
            <a:r>
              <a:rPr lang="ru-RU" dirty="0">
                <a:latin typeface="Palatino Linotype" pitchFamily="18" charset="0"/>
              </a:rPr>
              <a:t>су лекови избора и у лечењу и профилакси настанка улкуса повезаног са продуженом употребом неселективних </a:t>
            </a:r>
            <a:r>
              <a:rPr lang="ru-RU" dirty="0" smtClean="0">
                <a:latin typeface="Palatino Linotype" pitchFamily="18" charset="0"/>
              </a:rPr>
              <a:t>НСАИЛ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Palatino Linotype" pitchFamily="18" charset="0"/>
              </a:rPr>
              <a:t>Сви </a:t>
            </a:r>
            <a:r>
              <a:rPr lang="ru-RU" dirty="0">
                <a:latin typeface="Palatino Linotype" pitchFamily="18" charset="0"/>
              </a:rPr>
              <a:t>инхибитори протонске пумпе показују сличну ефикасност и безбедносни </a:t>
            </a:r>
            <a:r>
              <a:rPr lang="ru-RU" dirty="0" smtClean="0">
                <a:latin typeface="Palatino Linotype" pitchFamily="18" charset="0"/>
              </a:rPr>
              <a:t>профил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6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00" y="304800"/>
            <a:ext cx="67818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Представници</a:t>
            </a:r>
            <a:r>
              <a:rPr lang="sr-Latn-RS" b="1" dirty="0" smtClean="0">
                <a:latin typeface="Palatino Linotype" pitchFamily="18" charset="0"/>
              </a:rPr>
              <a:t> </a:t>
            </a:r>
            <a:r>
              <a:rPr lang="sr-Cyrl-RS" b="1" dirty="0" err="1" smtClean="0">
                <a:latin typeface="Palatino Linotype" pitchFamily="18" charset="0"/>
              </a:rPr>
              <a:t>инхибитора</a:t>
            </a:r>
            <a:r>
              <a:rPr lang="sr-Cyrl-RS" b="1" dirty="0" smtClean="0">
                <a:latin typeface="Palatino Linotype" pitchFamily="18" charset="0"/>
              </a:rPr>
              <a:t> протонске пумпе: </a:t>
            </a:r>
          </a:p>
          <a:p>
            <a:pPr>
              <a:lnSpc>
                <a:spcPct val="150000"/>
              </a:lnSpc>
            </a:pPr>
            <a:endParaRPr lang="sr-Cyrl-RS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Latn-RS" dirty="0" err="1" smtClean="0">
                <a:latin typeface="Palatino Linotype" pitchFamily="18" charset="0"/>
              </a:rPr>
              <a:t>Omeprazol</a:t>
            </a:r>
            <a:r>
              <a:rPr lang="sr-Latn-RS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Latn-RS" dirty="0" err="1" smtClean="0">
                <a:latin typeface="Palatino Linotype" pitchFamily="18" charset="0"/>
              </a:rPr>
              <a:t>Esomeprazol</a:t>
            </a:r>
            <a:r>
              <a:rPr lang="sr-Latn-RS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Latn-RS" dirty="0" err="1" smtClean="0">
                <a:latin typeface="Palatino Linotype" pitchFamily="18" charset="0"/>
              </a:rPr>
              <a:t>Lansoprazol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Latn-RS" dirty="0" err="1" smtClean="0">
                <a:latin typeface="Palatino Linotype" pitchFamily="18" charset="0"/>
              </a:rPr>
              <a:t>Pantoprazol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Latn-RS" dirty="0" err="1" smtClean="0">
                <a:latin typeface="Palatino Linotype" pitchFamily="18" charset="0"/>
              </a:rPr>
              <a:t>Rabeprazol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Palatino Linotype" pitchFamily="18" charset="0"/>
            </a:endParaRPr>
          </a:p>
        </p:txBody>
      </p:sp>
      <p:pic>
        <p:nvPicPr>
          <p:cNvPr id="3" name="Picture 2" descr="https://upload.wikimedia.org/wikipedia/commons/thumb/b/bd/Proton_pump_inhibitors_structure.svg/512px-Proton_pump_inhibitors_structure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48768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45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9916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Нежељена </a:t>
            </a:r>
            <a:r>
              <a:rPr lang="sr-Cyrl-RS" b="1" dirty="0" smtClean="0">
                <a:latin typeface="Palatino Linotype" pitchFamily="18" charset="0"/>
              </a:rPr>
              <a:t>дејства </a:t>
            </a:r>
            <a:r>
              <a:rPr lang="sr-Cyrl-RS" b="1" dirty="0" err="1" smtClean="0">
                <a:latin typeface="Palatino Linotype" pitchFamily="18" charset="0"/>
              </a:rPr>
              <a:t>инхибитора</a:t>
            </a:r>
            <a:r>
              <a:rPr lang="sr-Cyrl-RS" b="1" dirty="0" smtClean="0">
                <a:latin typeface="Palatino Linotype" pitchFamily="18" charset="0"/>
              </a:rPr>
              <a:t> </a:t>
            </a:r>
            <a:r>
              <a:rPr lang="sr-Cyrl-RS" b="1" dirty="0">
                <a:latin typeface="Palatino Linotype" pitchFamily="18" charset="0"/>
              </a:rPr>
              <a:t>протонске пумпе: </a:t>
            </a:r>
          </a:p>
          <a:p>
            <a:pPr algn="ctr">
              <a:lnSpc>
                <a:spcPct val="150000"/>
              </a:lnSpc>
            </a:pP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>
                <a:latin typeface="Palatino Linotype" pitchFamily="18" charset="0"/>
              </a:rPr>
              <a:t>Инхибитори</a:t>
            </a:r>
            <a:r>
              <a:rPr lang="sr-Cyrl-RS" dirty="0">
                <a:latin typeface="Palatino Linotype" pitchFamily="18" charset="0"/>
              </a:rPr>
              <a:t> протонске пумпе се уобичајено добро </a:t>
            </a:r>
            <a:r>
              <a:rPr lang="sr-Cyrl-RS" dirty="0" smtClean="0">
                <a:latin typeface="Palatino Linotype" pitchFamily="18" charset="0"/>
              </a:rPr>
              <a:t>подносе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Нежељени </a:t>
            </a:r>
            <a:r>
              <a:rPr lang="sr-Cyrl-RS" dirty="0">
                <a:latin typeface="Palatino Linotype" pitchFamily="18" charset="0"/>
              </a:rPr>
              <a:t>ефекти који могу да се јаве обухватају: </a:t>
            </a:r>
            <a:r>
              <a:rPr lang="sr-Cyrl-RS" dirty="0" err="1">
                <a:latin typeface="Palatino Linotype" pitchFamily="18" charset="0"/>
              </a:rPr>
              <a:t>наузеју</a:t>
            </a:r>
            <a:r>
              <a:rPr lang="sr-Cyrl-RS" dirty="0">
                <a:latin typeface="Palatino Linotype" pitchFamily="18" charset="0"/>
              </a:rPr>
              <a:t>, повраћање, стомачне болове, дијареју, надимање, </a:t>
            </a:r>
            <a:r>
              <a:rPr lang="sr-Cyrl-RS" dirty="0" err="1" smtClean="0">
                <a:latin typeface="Palatino Linotype" pitchFamily="18" charset="0"/>
              </a:rPr>
              <a:t>констипацију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smtClean="0">
                <a:latin typeface="Palatino Linotype" pitchFamily="18" charset="0"/>
              </a:rPr>
              <a:t>главобољу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Мање </a:t>
            </a:r>
            <a:r>
              <a:rPr lang="sr-Cyrl-RS" dirty="0">
                <a:latin typeface="Palatino Linotype" pitchFamily="18" charset="0"/>
              </a:rPr>
              <a:t>често се јављају периферни </a:t>
            </a:r>
            <a:r>
              <a:rPr lang="sr-Cyrl-RS" dirty="0" err="1">
                <a:latin typeface="Palatino Linotype" pitchFamily="18" charset="0"/>
              </a:rPr>
              <a:t>едеми</a:t>
            </a:r>
            <a:r>
              <a:rPr lang="sr-Cyrl-RS" dirty="0">
                <a:latin typeface="Palatino Linotype" pitchFamily="18" charset="0"/>
              </a:rPr>
              <a:t>, сувоћа уста, </a:t>
            </a:r>
            <a:r>
              <a:rPr lang="sr-Cyrl-RS" dirty="0" err="1" smtClean="0">
                <a:latin typeface="Palatino Linotype" pitchFamily="18" charset="0"/>
              </a:rPr>
              <a:t>миалгија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sr-Cyrl-RS" dirty="0" err="1">
                <a:latin typeface="Palatino Linotype" pitchFamily="18" charset="0"/>
              </a:rPr>
              <a:t>артралгија</a:t>
            </a:r>
            <a:r>
              <a:rPr lang="sr-Cyrl-RS" dirty="0">
                <a:latin typeface="Palatino Linotype" pitchFamily="18" charset="0"/>
              </a:rPr>
              <a:t>, замор, вртоглавица и поремећаји </a:t>
            </a:r>
            <a:r>
              <a:rPr lang="sr-Cyrl-RS" dirty="0" smtClean="0">
                <a:latin typeface="Palatino Linotype" pitchFamily="18" charset="0"/>
              </a:rPr>
              <a:t>сна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Ретко </a:t>
            </a:r>
            <a:r>
              <a:rPr lang="sr-Cyrl-RS" dirty="0">
                <a:latin typeface="Palatino Linotype" pitchFamily="18" charset="0"/>
              </a:rPr>
              <a:t>се могу јавити и реакције преосетљивости, </a:t>
            </a:r>
            <a:r>
              <a:rPr lang="sr-Cyrl-RS" dirty="0" err="1">
                <a:latin typeface="Palatino Linotype" pitchFamily="18" charset="0"/>
              </a:rPr>
              <a:t>Стивенс</a:t>
            </a:r>
            <a:r>
              <a:rPr lang="sr-Cyrl-RS" dirty="0">
                <a:latin typeface="Palatino Linotype" pitchFamily="18" charset="0"/>
              </a:rPr>
              <a:t>-Џонсонов синдром, токсична </a:t>
            </a:r>
            <a:r>
              <a:rPr lang="sr-Cyrl-RS" dirty="0" err="1">
                <a:latin typeface="Palatino Linotype" pitchFamily="18" charset="0"/>
              </a:rPr>
              <a:t>епидермална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некролиза</a:t>
            </a:r>
            <a:r>
              <a:rPr lang="sr-Cyrl-RS" dirty="0">
                <a:latin typeface="Palatino Linotype" pitchFamily="18" charset="0"/>
              </a:rPr>
              <a:t>, крвне идиосинкразије, депресија, </a:t>
            </a:r>
            <a:r>
              <a:rPr lang="sr-Cyrl-RS" dirty="0" err="1" smtClean="0">
                <a:latin typeface="Palatino Linotype" pitchFamily="18" charset="0"/>
              </a:rPr>
              <a:t>фотосензибилизација</a:t>
            </a:r>
            <a:r>
              <a:rPr lang="sr-Cyrl-RS" dirty="0" smtClean="0">
                <a:latin typeface="Palatino Linotype" pitchFamily="18" charset="0"/>
              </a:rPr>
              <a:t> и </a:t>
            </a:r>
            <a:r>
              <a:rPr lang="sr-Cyrl-RS" dirty="0" err="1" smtClean="0">
                <a:latin typeface="Palatino Linotype" pitchFamily="18" charset="0"/>
              </a:rPr>
              <a:t>алопеција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Постоји  </a:t>
            </a:r>
            <a:r>
              <a:rPr lang="sr-Cyrl-RS" dirty="0">
                <a:latin typeface="Palatino Linotype" pitchFamily="18" charset="0"/>
              </a:rPr>
              <a:t>повећан ризик од настанка фрактуре кука и других </a:t>
            </a:r>
            <a:r>
              <a:rPr lang="sr-Cyrl-RS" dirty="0" err="1">
                <a:latin typeface="Palatino Linotype" pitchFamily="18" charset="0"/>
              </a:rPr>
              <a:t>остеопоротичних</a:t>
            </a:r>
            <a:r>
              <a:rPr lang="sr-Cyrl-RS" dirty="0">
                <a:latin typeface="Palatino Linotype" pitchFamily="18" charset="0"/>
              </a:rPr>
              <a:t> фрактура код пацијената на дуготрајној терапији </a:t>
            </a:r>
            <a:r>
              <a:rPr lang="sr-Cyrl-RS" dirty="0" err="1">
                <a:latin typeface="Palatino Linotype" pitchFamily="18" charset="0"/>
              </a:rPr>
              <a:t>инхибиторима</a:t>
            </a:r>
            <a:r>
              <a:rPr lang="sr-Cyrl-RS" dirty="0">
                <a:latin typeface="Palatino Linotype" pitchFamily="18" charset="0"/>
              </a:rPr>
              <a:t> протонске </a:t>
            </a:r>
            <a:r>
              <a:rPr lang="sr-Cyrl-RS" dirty="0" smtClean="0">
                <a:latin typeface="Palatino Linotype" pitchFamily="18" charset="0"/>
              </a:rPr>
              <a:t>пумпе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7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99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Нежељена </a:t>
            </a:r>
            <a:r>
              <a:rPr lang="sr-Cyrl-RS" b="1" dirty="0" smtClean="0">
                <a:latin typeface="Palatino Linotype" pitchFamily="18" charset="0"/>
              </a:rPr>
              <a:t>дејства </a:t>
            </a:r>
            <a:r>
              <a:rPr lang="sr-Cyrl-RS" b="1" dirty="0" err="1" smtClean="0">
                <a:latin typeface="Palatino Linotype" pitchFamily="18" charset="0"/>
              </a:rPr>
              <a:t>инхибитора</a:t>
            </a:r>
            <a:r>
              <a:rPr lang="sr-Cyrl-RS" b="1" dirty="0" smtClean="0">
                <a:latin typeface="Palatino Linotype" pitchFamily="18" charset="0"/>
              </a:rPr>
              <a:t> </a:t>
            </a:r>
            <a:r>
              <a:rPr lang="sr-Cyrl-RS" b="1" dirty="0">
                <a:latin typeface="Palatino Linotype" pitchFamily="18" charset="0"/>
              </a:rPr>
              <a:t>протонске пумпе: </a:t>
            </a:r>
          </a:p>
          <a:p>
            <a:pPr algn="ctr">
              <a:lnSpc>
                <a:spcPct val="150000"/>
              </a:lnSpc>
            </a:pP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Дуготрајна </a:t>
            </a:r>
            <a:r>
              <a:rPr lang="sr-Cyrl-RS" dirty="0">
                <a:latin typeface="Palatino Linotype" pitchFamily="18" charset="0"/>
              </a:rPr>
              <a:t>примена ИПП, због редукције </a:t>
            </a:r>
            <a:r>
              <a:rPr lang="sr-Cyrl-RS" dirty="0" err="1">
                <a:latin typeface="Palatino Linotype" pitchFamily="18" charset="0"/>
              </a:rPr>
              <a:t>ацидитета</a:t>
            </a:r>
            <a:r>
              <a:rPr lang="sr-Cyrl-RS" dirty="0">
                <a:latin typeface="Palatino Linotype" pitchFamily="18" charset="0"/>
              </a:rPr>
              <a:t> желудачне средине, такође може повећати ризик од развитка гастроинтестиналних инфекција </a:t>
            </a:r>
            <a:r>
              <a:rPr lang="sr-Cyrl-RS" dirty="0" smtClean="0">
                <a:latin typeface="Palatino Linotype" pitchFamily="18" charset="0"/>
              </a:rPr>
              <a:t>нарочито изазваних </a:t>
            </a:r>
            <a:r>
              <a:rPr lang="en-US" dirty="0" smtClean="0">
                <a:latin typeface="Palatino Linotype" pitchFamily="18" charset="0"/>
              </a:rPr>
              <a:t>C</a:t>
            </a:r>
            <a:r>
              <a:rPr lang="sr-Cyrl-RS" dirty="0" smtClean="0">
                <a:latin typeface="Palatino Linotype" pitchFamily="18" charset="0"/>
              </a:rPr>
              <a:t>. </a:t>
            </a:r>
            <a:r>
              <a:rPr lang="en-US" dirty="0" err="1" smtClean="0">
                <a:latin typeface="Palatino Linotype" pitchFamily="18" charset="0"/>
              </a:rPr>
              <a:t>difficile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sr-Cyrl-RS" dirty="0">
                <a:latin typeface="Palatino Linotype" pitchFamily="18" charset="0"/>
              </a:rPr>
              <a:t>може довести до </a:t>
            </a:r>
            <a:r>
              <a:rPr lang="sr-Cyrl-RS" dirty="0" err="1">
                <a:latin typeface="Palatino Linotype" pitchFamily="18" charset="0"/>
              </a:rPr>
              <a:t>бактеријске</a:t>
            </a:r>
            <a:r>
              <a:rPr lang="sr-Cyrl-RS" dirty="0">
                <a:latin typeface="Palatino Linotype" pitchFamily="18" charset="0"/>
              </a:rPr>
              <a:t> колонизације горњих </a:t>
            </a:r>
            <a:r>
              <a:rPr lang="sr-Cyrl-RS" dirty="0" err="1">
                <a:latin typeface="Palatino Linotype" pitchFamily="18" charset="0"/>
              </a:rPr>
              <a:t>дигестивних</a:t>
            </a:r>
            <a:r>
              <a:rPr lang="sr-Cyrl-RS" dirty="0">
                <a:latin typeface="Palatino Linotype" pitchFamily="18" charset="0"/>
              </a:rPr>
              <a:t> путева и повећати ризик од развитка инфекција респираторног </a:t>
            </a:r>
            <a:r>
              <a:rPr lang="sr-Cyrl-RS" dirty="0" smtClean="0">
                <a:latin typeface="Palatino Linotype" pitchFamily="18" charset="0"/>
              </a:rPr>
              <a:t>тракта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ИПП могу </a:t>
            </a:r>
            <a:r>
              <a:rPr lang="sr-Cyrl-RS" dirty="0">
                <a:latin typeface="Palatino Linotype" pitchFamily="18" charset="0"/>
              </a:rPr>
              <a:t>редуковати </a:t>
            </a:r>
            <a:r>
              <a:rPr lang="sr-Cyrl-RS" dirty="0" err="1" smtClean="0">
                <a:latin typeface="Palatino Linotype" pitchFamily="18" charset="0"/>
              </a:rPr>
              <a:t>антиагрегациону</a:t>
            </a:r>
            <a:r>
              <a:rPr lang="sr-Cyrl-RS" dirty="0" smtClean="0">
                <a:latin typeface="Palatino Linotype" pitchFamily="18" charset="0"/>
              </a:rPr>
              <a:t> ефикасност </a:t>
            </a:r>
            <a:r>
              <a:rPr lang="sr-Cyrl-RS" dirty="0" err="1" smtClean="0">
                <a:latin typeface="Palatino Linotype" pitchFamily="18" charset="0"/>
              </a:rPr>
              <a:t>клопидогрела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3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Топографска подела 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абдомена: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Двема хоризонталним линијама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Двема вертикалним линијама</a:t>
            </a:r>
          </a:p>
          <a:p>
            <a:pPr>
              <a:lnSpc>
                <a:spcPct val="150000"/>
              </a:lnSpc>
            </a:pPr>
            <a:endParaRPr lang="sr-Cyrl-R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Прва хоризонтална линија (А):</a:t>
            </a:r>
          </a:p>
          <a:p>
            <a:pPr>
              <a:lnSpc>
                <a:spcPct val="150000"/>
              </a:lnSpc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Доњим ивицама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ребарних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лукова (одваја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епигастријум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од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мезогастријума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Друга хоризонтална линија (Б):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Спаја </a:t>
            </a:r>
            <a:r>
              <a:rPr lang="sr-Latn-RS" sz="1600" dirty="0" err="1" smtClean="0">
                <a:latin typeface="Palatino Linotype" pitchFamily="18" charset="0"/>
                <a:cs typeface="Arial" pitchFamily="34" charset="0"/>
              </a:rPr>
              <a:t>spinae</a:t>
            </a:r>
            <a:r>
              <a:rPr lang="sr-Latn-R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Latn-RS" sz="1600" dirty="0" err="1" smtClean="0">
                <a:latin typeface="Palatino Linotype" pitchFamily="18" charset="0"/>
                <a:cs typeface="Arial" pitchFamily="34" charset="0"/>
              </a:rPr>
              <a:t>iliacae</a:t>
            </a:r>
            <a:r>
              <a:rPr lang="sr-Latn-R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Latn-RS" sz="1600" dirty="0" err="1" smtClean="0">
                <a:latin typeface="Palatino Linotype" pitchFamily="18" charset="0"/>
                <a:cs typeface="Arial" pitchFamily="34" charset="0"/>
              </a:rPr>
              <a:t>anterior</a:t>
            </a:r>
            <a:r>
              <a:rPr lang="sr-Latn-R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Latn-RS" sz="1600" dirty="0" err="1" smtClean="0">
                <a:latin typeface="Palatino Linotype" pitchFamily="18" charset="0"/>
                <a:cs typeface="Arial" pitchFamily="34" charset="0"/>
              </a:rPr>
              <a:t>superior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(одваја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мезогастријум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од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хипогастријума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Две вертикалне (паралелне линије):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Полазе од средине </a:t>
            </a:r>
            <a:r>
              <a:rPr lang="sr-Latn-RS" sz="1600" dirty="0" smtClean="0">
                <a:latin typeface="Palatino Linotype" pitchFamily="18" charset="0"/>
                <a:cs typeface="Arial" pitchFamily="34" charset="0"/>
              </a:rPr>
              <a:t>ligamentum ingvinale Puparti (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Ц и Ц</a:t>
            </a:r>
            <a:r>
              <a:rPr lang="en-US" sz="1600" dirty="0" smtClean="0">
                <a:latin typeface="Palatino Linotype" pitchFamily="18" charset="0"/>
                <a:cs typeface="Arial" pitchFamily="34" charset="0"/>
              </a:rPr>
              <a:t>’)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са леве и десне стране и идући навише деле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епигастријум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мезогастријум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и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хипогастријум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на још три поља</a:t>
            </a:r>
            <a:endParaRPr lang="sr-Cyrl-RS" sz="16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0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154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Нежељена дејства </a:t>
            </a:r>
            <a:r>
              <a:rPr lang="sr-Cyrl-RS" b="1" dirty="0" smtClean="0">
                <a:latin typeface="Palatino Linotype" pitchFamily="18" charset="0"/>
              </a:rPr>
              <a:t>антибиотика: </a:t>
            </a:r>
          </a:p>
          <a:p>
            <a:pPr>
              <a:lnSpc>
                <a:spcPct val="150000"/>
              </a:lnSpc>
            </a:pPr>
            <a:endParaRPr lang="sr-Cyrl-RS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 err="1" smtClean="0">
                <a:latin typeface="Palatino Linotype" pitchFamily="18" charset="0"/>
              </a:rPr>
              <a:t>Антибиотска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терапија може изазвати разне тегобе</a:t>
            </a:r>
            <a:r>
              <a:rPr lang="sr-Cyrl-RS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Надимање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Мучнине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Дијареју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Нерационално </a:t>
            </a:r>
            <a:r>
              <a:rPr lang="sr-Cyrl-RS" dirty="0">
                <a:latin typeface="Palatino Linotype" pitchFamily="18" charset="0"/>
              </a:rPr>
              <a:t>лечење инфекције доводи до смањења ефикасности </a:t>
            </a:r>
            <a:r>
              <a:rPr lang="sr-Cyrl-RS" dirty="0" err="1">
                <a:latin typeface="Palatino Linotype" pitchFamily="18" charset="0"/>
              </a:rPr>
              <a:t>антибиотске</a:t>
            </a:r>
            <a:r>
              <a:rPr lang="sr-Cyrl-RS" dirty="0">
                <a:latin typeface="Palatino Linotype" pitchFamily="18" charset="0"/>
              </a:rPr>
              <a:t> терапије због развоја </a:t>
            </a:r>
            <a:r>
              <a:rPr lang="sr-Cyrl-RS" dirty="0" smtClean="0">
                <a:latin typeface="Palatino Linotype" pitchFamily="18" charset="0"/>
              </a:rPr>
              <a:t>резистенције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Ефикасност троструке </a:t>
            </a:r>
            <a:r>
              <a:rPr lang="sr-Cyrl-RS" dirty="0">
                <a:latin typeface="Palatino Linotype" pitchFamily="18" charset="0"/>
              </a:rPr>
              <a:t>терапије за лечење се смањила у последњој деценији, примарно због стварања резистенције на "</a:t>
            </a:r>
            <a:r>
              <a:rPr lang="sr-Cyrl-RS" dirty="0" err="1" smtClean="0">
                <a:latin typeface="Palatino Linotype" pitchFamily="18" charset="0"/>
              </a:rPr>
              <a:t>кларитромицин</a:t>
            </a:r>
            <a:r>
              <a:rPr lang="sr-Cyrl-RS" dirty="0" smtClean="0">
                <a:latin typeface="Palatino Linotype" pitchFamily="18" charset="0"/>
              </a:rPr>
              <a:t>“</a:t>
            </a:r>
            <a:endParaRPr lang="en-U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 smtClean="0">
                <a:latin typeface="Palatino Linotype" pitchFamily="18" charset="0"/>
              </a:rPr>
              <a:t>Антибиотски</a:t>
            </a:r>
            <a:r>
              <a:rPr lang="sr-Cyrl-RS" dirty="0" smtClean="0">
                <a:latin typeface="Palatino Linotype" pitchFamily="18" charset="0"/>
              </a:rPr>
              <a:t> и </a:t>
            </a:r>
            <a:r>
              <a:rPr lang="sr-Cyrl-RS" dirty="0" err="1" smtClean="0">
                <a:latin typeface="Palatino Linotype" pitchFamily="18" charset="0"/>
              </a:rPr>
              <a:t>псеудомембранозни</a:t>
            </a:r>
            <a:r>
              <a:rPr lang="sr-Cyrl-RS" dirty="0" smtClean="0">
                <a:latin typeface="Palatino Linotype" pitchFamily="18" charset="0"/>
              </a:rPr>
              <a:t> колитис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4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152400"/>
            <a:ext cx="8763000" cy="669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ПРАЋЕЊЕ И ПРОГНОЗА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Обратити </a:t>
            </a:r>
            <a:r>
              <a:rPr lang="ru-RU" dirty="0">
                <a:latin typeface="Palatino Linotype" pitchFamily="18" charset="0"/>
              </a:rPr>
              <a:t>пажњу на слабије и старије </a:t>
            </a:r>
            <a:r>
              <a:rPr lang="ru-RU" dirty="0" smtClean="0">
                <a:latin typeface="Palatino Linotype" pitchFamily="18" charset="0"/>
              </a:rPr>
              <a:t>особе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Упозорити </a:t>
            </a:r>
            <a:r>
              <a:rPr lang="ru-RU" dirty="0">
                <a:latin typeface="Palatino Linotype" pitchFamily="18" charset="0"/>
              </a:rPr>
              <a:t>пацијенте на </a:t>
            </a:r>
            <a:r>
              <a:rPr lang="ru-RU" dirty="0" smtClean="0">
                <a:latin typeface="Palatino Linotype" pitchFamily="18" charset="0"/>
              </a:rPr>
              <a:t>могуће попратне </a:t>
            </a:r>
            <a:r>
              <a:rPr lang="ru-RU" dirty="0">
                <a:latin typeface="Palatino Linotype" pitchFamily="18" charset="0"/>
              </a:rPr>
              <a:t>ефекте и интеракције, посебно између алкохола и </a:t>
            </a:r>
            <a:r>
              <a:rPr lang="ru-RU" dirty="0" smtClean="0">
                <a:latin typeface="Palatino Linotype" pitchFamily="18" charset="0"/>
              </a:rPr>
              <a:t>метронидазола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Поновљена </a:t>
            </a:r>
            <a:r>
              <a:rPr lang="ru-RU" dirty="0">
                <a:latin typeface="Palatino Linotype" pitchFamily="18" charset="0"/>
              </a:rPr>
              <a:t>терапија мора бити заснована на доказу даљег постојања инфекције, а не </a:t>
            </a:r>
            <a:r>
              <a:rPr lang="ru-RU" dirty="0" smtClean="0">
                <a:latin typeface="Palatino Linotype" pitchFamily="18" charset="0"/>
              </a:rPr>
              <a:t>само симптома </a:t>
            </a:r>
            <a:r>
              <a:rPr lang="ru-RU" dirty="0">
                <a:latin typeface="Palatino Linotype" pitchFamily="18" charset="0"/>
              </a:rPr>
              <a:t>или серолошких налаза који могу бити позитивни дуго по завршетку </a:t>
            </a:r>
            <a:r>
              <a:rPr lang="ru-RU" dirty="0" smtClean="0">
                <a:latin typeface="Palatino Linotype" pitchFamily="18" charset="0"/>
              </a:rPr>
              <a:t>терапије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Излечење </a:t>
            </a:r>
            <a:r>
              <a:rPr lang="ru-RU" dirty="0">
                <a:latin typeface="Palatino Linotype" pitchFamily="18" charset="0"/>
              </a:rPr>
              <a:t>пептичког </a:t>
            </a:r>
            <a:r>
              <a:rPr lang="ru-RU" dirty="0" smtClean="0">
                <a:latin typeface="Palatino Linotype" pitchFamily="18" charset="0"/>
              </a:rPr>
              <a:t>улкуса желуца </a:t>
            </a:r>
            <a:r>
              <a:rPr lang="ru-RU" dirty="0">
                <a:latin typeface="Palatino Linotype" pitchFamily="18" charset="0"/>
              </a:rPr>
              <a:t>мора бити потврђено ендоскопски </a:t>
            </a:r>
            <a:r>
              <a:rPr lang="ru-RU" dirty="0" smtClean="0">
                <a:latin typeface="Palatino Linotype" pitchFamily="18" charset="0"/>
              </a:rPr>
              <a:t>(могућа малигна алтерација и настанак карцинома)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Гастроскопија се може радити најраније месец </a:t>
            </a:r>
            <a:r>
              <a:rPr lang="ru-RU" dirty="0">
                <a:latin typeface="Palatino Linotype" pitchFamily="18" charset="0"/>
              </a:rPr>
              <a:t>дана након завршетка </a:t>
            </a:r>
            <a:r>
              <a:rPr lang="ru-RU" dirty="0" smtClean="0">
                <a:latin typeface="Palatino Linotype" pitchFamily="18" charset="0"/>
              </a:rPr>
              <a:t>терапије, обично </a:t>
            </a:r>
            <a:r>
              <a:rPr lang="ru-RU" dirty="0">
                <a:latin typeface="Palatino Linotype" pitchFamily="18" charset="0"/>
              </a:rPr>
              <a:t>након 6-12 </a:t>
            </a:r>
            <a:r>
              <a:rPr lang="ru-RU" dirty="0" smtClean="0">
                <a:latin typeface="Palatino Linotype" pitchFamily="18" charset="0"/>
              </a:rPr>
              <a:t>недеља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Одређивање антитела на ХБП може се користити ако је познат његов титар пре третмана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Смањење титира за 50% и више након 6 месеци је показатељ успеха терапије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 smtClean="0">
                <a:latin typeface="Palatino Linotype" pitchFamily="18" charset="0"/>
              </a:rPr>
              <a:t>Излечење дуоденалног улкуса мора бити потврђено уреаза издисајним тестом, месец дана након спроведеног третмана 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26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" y="2540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ПРИКАЗ СЛУЧАЈА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Болесник стар 53 године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Јавља се лекару због болова у стомаку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Бол локализован у пределу </a:t>
            </a:r>
            <a:r>
              <a:rPr lang="sr-Cyrl-CS" dirty="0" err="1" smtClean="0">
                <a:latin typeface="Palatino Linotype" pitchFamily="18" charset="0"/>
                <a:cs typeface="Arial" pitchFamily="34" charset="0"/>
              </a:rPr>
              <a:t>епигастријума</a:t>
            </a: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, праћен гађењем, 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мучнином, повраћањем, </a:t>
            </a: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презнојавањем, изгубио на тежини 5 килограма за месец дана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Болови у 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виду: грчења, паљења, кидања, </a:t>
            </a: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притиска, најинтензивнији у </a:t>
            </a:r>
            <a:r>
              <a:rPr lang="sr-Cyrl-CS" dirty="0" err="1" smtClean="0">
                <a:latin typeface="Palatino Linotype" pitchFamily="18" charset="0"/>
                <a:cs typeface="Arial" pitchFamily="34" charset="0"/>
              </a:rPr>
              <a:t>епигастричном</a:t>
            </a:r>
            <a:r>
              <a:rPr lang="sr-Cyrl-CS" dirty="0" smtClean="0">
                <a:latin typeface="Palatino Linotype" pitchFamily="18" charset="0"/>
                <a:cs typeface="Arial" pitchFamily="34" charset="0"/>
              </a:rPr>
              <a:t> пределу, присутан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у току целог дана, најинтензивнији  у току ноћи, делимично попушта узимањем хране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У неколико наврата болесник за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купирање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болова употребљавао соду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бикарбону</a:t>
            </a:r>
            <a:endParaRPr lang="sr-Cyrl-RS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Бол се јавио пре 2 месеца, спонтано прошао, </a:t>
            </a:r>
            <a:r>
              <a:rPr lang="sr-Cyrl-RS" dirty="0">
                <a:latin typeface="Palatino Linotype" pitchFamily="18" charset="0"/>
                <a:cs typeface="Arial" pitchFamily="34" charset="0"/>
              </a:rPr>
              <a:t>з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атим су се тегобе поново јавиле пре 2 недеље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Негира друга обољења, хронично узимање терапије, као и узимање потенцијално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улцерогених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лекова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Јављао се изабраном лекару, саветовано узимање антацида и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блокатора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хистаминских рецептора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219547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" y="12700"/>
            <a:ext cx="89154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</a:rPr>
              <a:t>Тегобе су делимично санирале узимањем препоручене терапија у кратком временском периоду, након два сата од узимања лекова болови се поново јављају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Обзиром да су у питању новонастале тегобе, болесник од стране изабраног лекара бива упућен специјалисти на преглед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Лабораторијске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аналаизе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у границама референтних вредности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Индикована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и урађена горња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езофагогастродуоденоскопија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(ЕГДС) и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дијагностикована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велика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улкусна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ниша у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булбусу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дуоденума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, исечак ткива за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биопсијски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dirty="0" err="1" smtClean="0">
                <a:latin typeface="Palatino Linotype" pitchFamily="18" charset="0"/>
                <a:cs typeface="Arial" pitchFamily="34" charset="0"/>
              </a:rPr>
              <a:t>уреаза</a:t>
            </a:r>
            <a:r>
              <a:rPr lang="sr-Cyrl-RS" dirty="0" smtClean="0">
                <a:latin typeface="Palatino Linotype" pitchFamily="18" charset="0"/>
                <a:cs typeface="Arial" pitchFamily="34" charset="0"/>
              </a:rPr>
              <a:t> тест позитиван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 smtClean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>
              <a:latin typeface="Palatino Linotype" pitchFamily="18" charset="0"/>
              <a:cs typeface="Arial" pitchFamily="34" charset="0"/>
            </a:endParaRPr>
          </a:p>
        </p:txBody>
      </p:sp>
      <p:pic>
        <p:nvPicPr>
          <p:cNvPr id="7" name="Picture 6" descr="http://www.gastrointestinalatlas.com/imagenes/UlcerDuoViVasel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962400"/>
            <a:ext cx="3810000" cy="2543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082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630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FF7575"/>
              </a:buClr>
              <a:buFont typeface="Wingdings" pitchFamily="2" charset="2"/>
              <a:buNone/>
              <a:tabLst>
                <a:tab pos="261938" algn="l"/>
                <a:tab pos="363538" algn="l"/>
              </a:tabLst>
            </a:pPr>
            <a:r>
              <a:rPr lang="sr-Cyrl-RS" dirty="0" smtClean="0">
                <a:latin typeface="Palatino Linotype" pitchFamily="18" charset="0"/>
              </a:rPr>
              <a:t>Укључена </a:t>
            </a:r>
            <a:r>
              <a:rPr lang="sr-Cyrl-RS" dirty="0" err="1" smtClean="0">
                <a:latin typeface="Palatino Linotype" pitchFamily="18" charset="0"/>
              </a:rPr>
              <a:t>ерадикациона</a:t>
            </a:r>
            <a:r>
              <a:rPr lang="sr-Cyrl-RS" dirty="0" smtClean="0">
                <a:latin typeface="Palatino Linotype" pitchFamily="18" charset="0"/>
              </a:rPr>
              <a:t> терапија-прва терапијска опција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Amoksicillin</a:t>
            </a:r>
            <a:r>
              <a:rPr lang="sr-Latn-RS" dirty="0">
                <a:latin typeface="Palatino Linotype" pitchFamily="18" charset="0"/>
              </a:rPr>
              <a:t> 2x1 </a:t>
            </a:r>
            <a:r>
              <a:rPr lang="sr-Latn-RS" dirty="0" smtClean="0">
                <a:latin typeface="Palatino Linotype" pitchFamily="18" charset="0"/>
              </a:rPr>
              <a:t>g</a:t>
            </a:r>
            <a:r>
              <a:rPr lang="sr-Cyrl-RS" dirty="0" smtClean="0">
                <a:latin typeface="Palatino Linotype" pitchFamily="18" charset="0"/>
              </a:rPr>
              <a:t> 14 дана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Clarithromycin</a:t>
            </a:r>
            <a:r>
              <a:rPr lang="sr-Latn-RS" dirty="0">
                <a:latin typeface="Palatino Linotype" pitchFamily="18" charset="0"/>
              </a:rPr>
              <a:t> 2x500 </a:t>
            </a:r>
            <a:r>
              <a:rPr lang="sr-Latn-RS" dirty="0" err="1" smtClean="0">
                <a:latin typeface="Palatino Linotype" pitchFamily="18" charset="0"/>
              </a:rPr>
              <a:t>mg</a:t>
            </a:r>
            <a:r>
              <a:rPr lang="sr-Cyrl-RS" dirty="0" smtClean="0">
                <a:latin typeface="Palatino Linotype" pitchFamily="18" charset="0"/>
              </a:rPr>
              <a:t> 14 дана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Metronidazil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Latn-RS" dirty="0" smtClean="0">
                <a:latin typeface="Palatino Linotype" pitchFamily="18" charset="0"/>
              </a:rPr>
              <a:t>3x500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14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smtClean="0">
                <a:latin typeface="Palatino Linotype" pitchFamily="18" charset="0"/>
              </a:rPr>
              <a:t>IPP </a:t>
            </a:r>
            <a:r>
              <a:rPr lang="sr-Cyrl-RS" dirty="0">
                <a:latin typeface="Palatino Linotype" pitchFamily="18" charset="0"/>
              </a:rPr>
              <a:t>двострука дневна</a:t>
            </a:r>
            <a:r>
              <a:rPr lang="sr-Latn-RS" dirty="0">
                <a:latin typeface="Palatino Linotype" pitchFamily="18" charset="0"/>
              </a:rPr>
              <a:t>/</a:t>
            </a:r>
            <a:r>
              <a:rPr lang="sr-Cyrl-RS" dirty="0">
                <a:latin typeface="Palatino Linotype" pitchFamily="18" charset="0"/>
              </a:rPr>
              <a:t>максимална </a:t>
            </a:r>
            <a:r>
              <a:rPr lang="sr-Cyrl-RS" dirty="0" smtClean="0">
                <a:latin typeface="Palatino Linotype" pitchFamily="18" charset="0"/>
              </a:rPr>
              <a:t>доза 14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err="1" smtClean="0">
                <a:latin typeface="Palatino Linotype" pitchFamily="18" charset="0"/>
              </a:rPr>
              <a:t>Пробиотик</a:t>
            </a:r>
            <a:r>
              <a:rPr lang="sr-Cyrl-RS" dirty="0" smtClean="0">
                <a:latin typeface="Palatino Linotype" pitchFamily="18" charset="0"/>
              </a:rPr>
              <a:t> 4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Након 6 недеља долази на заказану контролу, тегобе у знатно мањем проценту, али повремено и даље присутне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Није мотивисан за поновну </a:t>
            </a:r>
            <a:r>
              <a:rPr lang="sr-Cyrl-RS" dirty="0" err="1">
                <a:latin typeface="Palatino Linotype" pitchFamily="18" charset="0"/>
              </a:rPr>
              <a:t>г</a:t>
            </a:r>
            <a:r>
              <a:rPr lang="sr-Cyrl-RS" dirty="0" err="1" smtClean="0">
                <a:latin typeface="Palatino Linotype" pitchFamily="18" charset="0"/>
              </a:rPr>
              <a:t>астроскопију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Саветовано да уради РТГ </a:t>
            </a:r>
            <a:r>
              <a:rPr lang="sr-Cyrl-RS" dirty="0" err="1" smtClean="0">
                <a:latin typeface="Palatino Linotype" pitchFamily="18" charset="0"/>
              </a:rPr>
              <a:t>гастродуоденума</a:t>
            </a:r>
            <a:r>
              <a:rPr lang="sr-Cyrl-RS" dirty="0" smtClean="0">
                <a:latin typeface="Palatino Linotype" pitchFamily="18" charset="0"/>
              </a:rPr>
              <a:t> и </a:t>
            </a:r>
            <a:r>
              <a:rPr lang="sr-Cyrl-RS" dirty="0" err="1" smtClean="0">
                <a:latin typeface="Palatino Linotype" pitchFamily="18" charset="0"/>
              </a:rPr>
              <a:t>фекални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антиген</a:t>
            </a:r>
            <a:r>
              <a:rPr lang="sr-Cyrl-RS" dirty="0">
                <a:latin typeface="Palatino Linotype" pitchFamily="18" charset="0"/>
              </a:rPr>
              <a:t> тест 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smtClean="0">
                <a:latin typeface="Palatino Linotype" pitchFamily="18" charset="0"/>
              </a:rPr>
              <a:t>РТГ </a:t>
            </a:r>
            <a:r>
              <a:rPr lang="sr-Cyrl-RS" dirty="0" err="1" smtClean="0">
                <a:latin typeface="Palatino Linotype" pitchFamily="18" charset="0"/>
              </a:rPr>
              <a:t>гастродуоденума</a:t>
            </a:r>
            <a:r>
              <a:rPr lang="sr-Cyrl-RS" dirty="0" smtClean="0">
                <a:latin typeface="Palatino Linotype" pitchFamily="18" charset="0"/>
              </a:rPr>
              <a:t> у физиолошким границама, </a:t>
            </a:r>
            <a:r>
              <a:rPr lang="sr-Cyrl-RS" dirty="0" err="1" smtClean="0">
                <a:latin typeface="Palatino Linotype" pitchFamily="18" charset="0"/>
              </a:rPr>
              <a:t>фекални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антиген</a:t>
            </a:r>
            <a:r>
              <a:rPr lang="sr-Cyrl-RS" dirty="0" smtClean="0">
                <a:latin typeface="Palatino Linotype" pitchFamily="18" charset="0"/>
              </a:rPr>
              <a:t> тест на ХБП позитиван</a:t>
            </a: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7575"/>
              </a:buClr>
              <a:buFont typeface="Wingdings" pitchFamily="2" charset="2"/>
              <a:buNone/>
              <a:tabLst>
                <a:tab pos="261938" algn="l"/>
                <a:tab pos="363538" algn="l"/>
              </a:tabLst>
            </a:pP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  <a:buClr>
                <a:srgbClr val="FF7575"/>
              </a:buClr>
              <a:buFont typeface="Wingdings" pitchFamily="2" charset="2"/>
              <a:buNone/>
              <a:tabLst>
                <a:tab pos="261938" algn="l"/>
                <a:tab pos="363538" algn="l"/>
              </a:tabLst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3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900" y="152400"/>
            <a:ext cx="8686800" cy="88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  <a:buClr>
                <a:srgbClr val="FF7575"/>
              </a:buClr>
              <a:tabLst>
                <a:tab pos="363538" algn="l"/>
              </a:tabLst>
            </a:pPr>
            <a:endParaRPr lang="sr-Cyrl-RS" i="1" dirty="0" smtClean="0">
              <a:latin typeface="Palatino Linotype" pitchFamily="18" charset="0"/>
            </a:endParaRPr>
          </a:p>
          <a:p>
            <a:pPr lvl="2">
              <a:lnSpc>
                <a:spcPct val="150000"/>
              </a:lnSpc>
              <a:buClr>
                <a:srgbClr val="FF7575"/>
              </a:buClr>
              <a:tabLst>
                <a:tab pos="363538" algn="l"/>
              </a:tabLst>
            </a:pPr>
            <a:r>
              <a:rPr lang="sr-Latn-CS" i="1" dirty="0" smtClean="0">
                <a:latin typeface="Palatino Linotype" pitchFamily="18" charset="0"/>
              </a:rPr>
              <a:t> </a:t>
            </a:r>
            <a:endParaRPr lang="sr-Latn-CS" dirty="0"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900" y="148373"/>
            <a:ext cx="89154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7575"/>
              </a:buClr>
              <a:tabLst>
                <a:tab pos="363538" algn="l"/>
              </a:tabLst>
            </a:pPr>
            <a:r>
              <a:rPr lang="sr-Cyrl-RS" dirty="0" smtClean="0">
                <a:latin typeface="Palatino Linotype" pitchFamily="18" charset="0"/>
              </a:rPr>
              <a:t>Укључена </a:t>
            </a:r>
            <a:r>
              <a:rPr lang="sr-Cyrl-RS" dirty="0" err="1" smtClean="0">
                <a:latin typeface="Palatino Linotype" pitchFamily="18" charset="0"/>
              </a:rPr>
              <a:t>ерадикациона</a:t>
            </a:r>
            <a:r>
              <a:rPr lang="sr-Cyrl-RS" dirty="0" smtClean="0">
                <a:latin typeface="Palatino Linotype" pitchFamily="18" charset="0"/>
              </a:rPr>
              <a:t> терапија-друга терапијска опција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Amoxicillin</a:t>
            </a:r>
            <a:r>
              <a:rPr lang="sr-Latn-RS" dirty="0">
                <a:latin typeface="Palatino Linotype" pitchFamily="18" charset="0"/>
              </a:rPr>
              <a:t> 2x1 </a:t>
            </a:r>
            <a:r>
              <a:rPr lang="sr-Latn-RS" dirty="0" smtClean="0">
                <a:latin typeface="Palatino Linotype" pitchFamily="18" charset="0"/>
              </a:rPr>
              <a:t>g</a:t>
            </a:r>
            <a:r>
              <a:rPr lang="sr-Cyrl-RS" dirty="0" smtClean="0">
                <a:latin typeface="Palatino Linotype" pitchFamily="18" charset="0"/>
              </a:rPr>
              <a:t> 14 дана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Levofloxacin</a:t>
            </a:r>
            <a:r>
              <a:rPr lang="sr-Latn-RS" dirty="0">
                <a:latin typeface="Palatino Linotype" pitchFamily="18" charset="0"/>
              </a:rPr>
              <a:t> 2x250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14 дана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>
                <a:latin typeface="Palatino Linotype" pitchFamily="18" charset="0"/>
              </a:rPr>
              <a:t>ИПП, двострука дневна/максимална </a:t>
            </a:r>
            <a:r>
              <a:rPr lang="sr-Cyrl-RS" dirty="0" smtClean="0">
                <a:latin typeface="Palatino Linotype" pitchFamily="18" charset="0"/>
              </a:rPr>
              <a:t>доза 14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err="1" smtClean="0">
                <a:latin typeface="Palatino Linotype" pitchFamily="18" charset="0"/>
              </a:rPr>
              <a:t>Пробиотик</a:t>
            </a:r>
            <a:r>
              <a:rPr lang="sr-Cyrl-RS" dirty="0" smtClean="0">
                <a:latin typeface="Palatino Linotype" pitchFamily="18" charset="0"/>
              </a:rPr>
              <a:t> 4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Након 15-тог дана и завршене терапије код болесника долази до појаве већег броја учесталих, течних, смрдљивих столица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Урађен бактериолошки преглед столице и преглед столице на токсин А и Б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    </a:t>
            </a:r>
            <a:r>
              <a:rPr lang="sr-Latn-RS" dirty="0" smtClean="0">
                <a:latin typeface="Palatino Linotype" pitchFamily="18" charset="0"/>
              </a:rPr>
              <a:t>C. </a:t>
            </a:r>
            <a:r>
              <a:rPr lang="sr-Latn-RS" dirty="0" err="1">
                <a:latin typeface="Palatino Linotype" pitchFamily="18" charset="0"/>
              </a:rPr>
              <a:t>d</a:t>
            </a:r>
            <a:r>
              <a:rPr lang="sr-Latn-RS" dirty="0" err="1" smtClean="0">
                <a:latin typeface="Palatino Linotype" pitchFamily="18" charset="0"/>
              </a:rPr>
              <a:t>ifficile</a:t>
            </a:r>
            <a:r>
              <a:rPr lang="sr-Latn-RS" dirty="0" smtClean="0">
                <a:latin typeface="Palatino Linotype" pitchFamily="18" charset="0"/>
              </a:rPr>
              <a:t>, </a:t>
            </a:r>
            <a:r>
              <a:rPr lang="sr-Cyrl-RS" dirty="0" smtClean="0">
                <a:latin typeface="Palatino Linotype" pitchFamily="18" charset="0"/>
              </a:rPr>
              <a:t>који су били позитивни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Ø"/>
              <a:tabLst>
                <a:tab pos="363538" algn="l"/>
              </a:tabLst>
            </a:pPr>
            <a:endParaRPr lang="sr-Latn-C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3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94480" y="0"/>
            <a:ext cx="8853986" cy="1066800"/>
          </a:xfrm>
        </p:spPr>
        <p:txBody>
          <a:bodyPr>
            <a:normAutofit/>
          </a:bodyPr>
          <a:lstStyle/>
          <a:p>
            <a:r>
              <a:rPr lang="sr-Cyrl-RS" altLang="en-US" sz="2800" b="1" dirty="0" smtClean="0">
                <a:latin typeface="Palatino Linotype" pitchFamily="18" charset="0"/>
              </a:rPr>
              <a:t>Фактори за колонизацију резистентним микроорганизмима</a:t>
            </a:r>
            <a:endParaRPr lang="en-US" altLang="en-US" sz="2800" b="1" dirty="0">
              <a:latin typeface="Palatino Linotype" pitchFamily="18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36528" y="1034054"/>
            <a:ext cx="7886700" cy="524391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altLang="en-US" sz="2200" b="1" dirty="0">
                <a:latin typeface="Palatino Linotype" pitchFamily="18" charset="0"/>
              </a:rPr>
              <a:t>Фактори удружени са лечењем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Дуготрајно примање антибиотика широког спектра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ИПП и Х2 </a:t>
            </a:r>
            <a:r>
              <a:rPr lang="ru-RU" altLang="en-US" sz="2200" dirty="0" smtClean="0">
                <a:latin typeface="Palatino Linotype" pitchFamily="18" charset="0"/>
              </a:rPr>
              <a:t>антагонисти?</a:t>
            </a:r>
            <a:endParaRPr lang="ru-RU" altLang="en-US" sz="22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altLang="en-US" sz="2200" b="1" dirty="0">
                <a:latin typeface="Palatino Linotype" pitchFamily="18" charset="0"/>
              </a:rPr>
              <a:t>Фактори у вези са хоспитализацијом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Продужена хоспитализација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Пријем у интензивну негу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Физичка блискост са инфицираним пацијентом</a:t>
            </a:r>
          </a:p>
          <a:p>
            <a:pPr>
              <a:lnSpc>
                <a:spcPct val="150000"/>
              </a:lnSpc>
            </a:pPr>
            <a:r>
              <a:rPr lang="ru-RU" altLang="en-US" sz="2200" b="1" dirty="0">
                <a:latin typeface="Palatino Linotype" pitchFamily="18" charset="0"/>
              </a:rPr>
              <a:t>Фактори у вези са пацијентом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Одмакла старосна доб</a:t>
            </a:r>
          </a:p>
          <a:p>
            <a:pPr lvl="1">
              <a:lnSpc>
                <a:spcPct val="150000"/>
              </a:lnSpc>
            </a:pPr>
            <a:r>
              <a:rPr lang="ru-RU" altLang="en-US" sz="2200" dirty="0">
                <a:latin typeface="Palatino Linotype" pitchFamily="18" charset="0"/>
              </a:rPr>
              <a:t>Озбиљнија основна болест</a:t>
            </a:r>
          </a:p>
          <a:p>
            <a:endParaRPr lang="ru-RU" altLang="en-US" sz="2200" dirty="0">
              <a:solidFill>
                <a:schemeClr val="accent1"/>
              </a:solidFill>
            </a:endParaRPr>
          </a:p>
          <a:p>
            <a:pPr lvl="1"/>
            <a:endParaRPr lang="en-US" altLang="en-US" dirty="0" smtClean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8416509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17759" cy="8397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RS" altLang="en-US" sz="2800" b="1" dirty="0" smtClean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Лекови удружени са појавом </a:t>
            </a:r>
            <a:r>
              <a:rPr lang="sr-Latn-CS" altLang="en-US" sz="2800" b="1" dirty="0" smtClean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Clostridium </a:t>
            </a:r>
            <a:r>
              <a:rPr lang="sr-Latn-CS" altLang="en-US" sz="2800" b="1" dirty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difficile </a:t>
            </a:r>
            <a:r>
              <a:rPr lang="sr-Cyrl-RS" altLang="en-US" sz="2800" b="1" dirty="0" smtClean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инфекције</a:t>
            </a:r>
            <a:endParaRPr lang="en-US" altLang="en-US" sz="2800" b="1" dirty="0">
              <a:latin typeface="Palatino Linotype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25664" name="Group 6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40879168"/>
              </p:ext>
            </p:extLst>
          </p:nvPr>
        </p:nvGraphicFramePr>
        <p:xfrm>
          <a:off x="1385887" y="1773238"/>
          <a:ext cx="6457950" cy="4756410"/>
        </p:xfrm>
        <a:graphic>
          <a:graphicData uri="http://schemas.openxmlformats.org/drawingml/2006/table">
            <a:tbl>
              <a:tblPr/>
              <a:tblGrid>
                <a:gridCol w="3477358"/>
                <a:gridCol w="2980592"/>
              </a:tblGrid>
              <a:tr h="51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</a:rPr>
                        <a:t>Често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Ређе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Cephalosporin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(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3. и 4. генерације</a:t>
                      </a:r>
                      <a:r>
                        <a:rPr kumimoji="0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)</a:t>
                      </a: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Ticarcillin-clavulanat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Ampicillin/Amoxicillin</a:t>
                      </a: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Metronidazol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Clindamycin</a:t>
                      </a: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Fluoroquinolon</a:t>
                      </a:r>
                      <a:r>
                        <a:rPr kumimoji="0" 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O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stali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penic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l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Rifampi</a:t>
                      </a:r>
                      <a:r>
                        <a:rPr kumimoji="0" lang="x-non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ci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</a:t>
                      </a: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Ma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k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rolid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5-Fluorouracil</a:t>
                      </a: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Tetrac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ik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lin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Methotrexat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Trimethoprim-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Sulfamethoxazol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Cyclophosphamid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8" name="Rectangle 3"/>
          <p:cNvSpPr>
            <a:spLocks noChangeArrowheads="1"/>
          </p:cNvSpPr>
          <p:nvPr/>
        </p:nvSpPr>
        <p:spPr bwMode="auto">
          <a:xfrm>
            <a:off x="1371600" y="1752600"/>
            <a:ext cx="3486150" cy="4769296"/>
          </a:xfrm>
          <a:prstGeom prst="rect">
            <a:avLst/>
          </a:prstGeom>
          <a:noFill/>
          <a:ln w="38100" cmpd="sng" algn="ctr">
            <a:solidFill>
              <a:srgbClr val="FF0000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05521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9"/>
          <p:cNvSpPr>
            <a:spLocks noGrp="1" noChangeArrowheads="1"/>
          </p:cNvSpPr>
          <p:nvPr>
            <p:ph type="title"/>
          </p:nvPr>
        </p:nvSpPr>
        <p:spPr>
          <a:xfrm>
            <a:off x="0" y="102358"/>
            <a:ext cx="8991600" cy="6365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altLang="en-US" sz="4000" b="1" dirty="0" smtClean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Антибиотска терапија </a:t>
            </a:r>
            <a:r>
              <a:rPr lang="en-US" altLang="en-US" sz="4000" b="1" dirty="0" smtClean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r>
              <a:rPr lang="sr-Latn-CS" altLang="en-US" sz="4000" b="1" dirty="0">
                <a:latin typeface="Palatino Linotype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.difficile</a:t>
            </a:r>
            <a:endParaRPr lang="en-US" altLang="en-US" sz="4000" b="1" dirty="0">
              <a:latin typeface="Palatino Linotype" pitchFamily="18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129076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75393789"/>
              </p:ext>
            </p:extLst>
          </p:nvPr>
        </p:nvGraphicFramePr>
        <p:xfrm>
          <a:off x="1143001" y="1295402"/>
          <a:ext cx="6858000" cy="5105399"/>
        </p:xfrm>
        <a:graphic>
          <a:graphicData uri="http://schemas.openxmlformats.org/drawingml/2006/table">
            <a:tbl>
              <a:tblPr/>
              <a:tblGrid>
                <a:gridCol w="1968500"/>
                <a:gridCol w="2540000"/>
                <a:gridCol w="2349500"/>
              </a:tblGrid>
              <a:tr h="692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</a:rPr>
                        <a:t>Metronidazol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</a:rPr>
                        <a:t>Vancomycin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4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Начин давања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Перорално или интравенски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Само перорално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Дозе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250-500 </a:t>
                      </a:r>
                      <a:r>
                        <a:rPr kumimoji="0" lang="sr-Latn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mg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на 8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h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или на 6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h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125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500 </a:t>
                      </a:r>
                      <a:r>
                        <a:rPr kumimoji="0" lang="sr-Latn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на</a:t>
                      </a:r>
                      <a:r>
                        <a:rPr kumimoji="0" lang="x-non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6h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Успех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94%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94%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Дужина терапије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10–14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дана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10–14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дана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4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Цена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 ( SAD)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$20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$200 - $800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Рецидивирање болести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20%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19%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418296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2296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Болеснику укључена </a:t>
            </a:r>
            <a:r>
              <a:rPr lang="sr-Cyrl-RS" dirty="0" err="1" smtClean="0">
                <a:latin typeface="Palatino Linotype" pitchFamily="18" charset="0"/>
              </a:rPr>
              <a:t>ерадикациона</a:t>
            </a:r>
            <a:r>
              <a:rPr lang="sr-Cyrl-RS" dirty="0" smtClean="0">
                <a:latin typeface="Palatino Linotype" pitchFamily="18" charset="0"/>
              </a:rPr>
              <a:t> терапија за </a:t>
            </a:r>
            <a:r>
              <a:rPr lang="sr-Cyrl-RS" dirty="0" err="1" smtClean="0">
                <a:latin typeface="Palatino Linotype" pitchFamily="18" charset="0"/>
              </a:rPr>
              <a:t>псеудомембранозни</a:t>
            </a:r>
            <a:r>
              <a:rPr lang="sr-Cyrl-RS" dirty="0" smtClean="0">
                <a:latin typeface="Palatino Linotype" pitchFamily="18" charset="0"/>
              </a:rPr>
              <a:t> колитис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Palatino Linotype" pitchFamily="18" charset="0"/>
              </a:rPr>
              <a:t>Vancomycin</a:t>
            </a:r>
            <a:r>
              <a:rPr lang="sr-Cyrl-RS" dirty="0" smtClean="0">
                <a:latin typeface="Palatino Linotype" pitchFamily="18" charset="0"/>
              </a:rPr>
              <a:t>-</a:t>
            </a:r>
            <a:r>
              <a:rPr lang="sr-Cyrl-RS" dirty="0" err="1" smtClean="0">
                <a:latin typeface="Palatino Linotype" pitchFamily="18" charset="0"/>
              </a:rPr>
              <a:t>перорално</a:t>
            </a:r>
            <a:r>
              <a:rPr lang="sr-Cyrl-RS" dirty="0" smtClean="0">
                <a:latin typeface="Palatino Linotype" pitchFamily="18" charset="0"/>
              </a:rPr>
              <a:t>, </a:t>
            </a:r>
            <a:r>
              <a:rPr lang="en-US" dirty="0" smtClean="0">
                <a:latin typeface="Palatino Linotype" pitchFamily="18" charset="0"/>
              </a:rPr>
              <a:t>125</a:t>
            </a:r>
            <a:r>
              <a:rPr lang="sr-Cyrl-RS" dirty="0">
                <a:latin typeface="Palatino Linotype" pitchFamily="18" charset="0"/>
              </a:rPr>
              <a:t>-</a:t>
            </a:r>
            <a:r>
              <a:rPr lang="en-US" dirty="0">
                <a:latin typeface="Palatino Linotype" pitchFamily="18" charset="0"/>
              </a:rPr>
              <a:t>500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на</a:t>
            </a:r>
            <a:r>
              <a:rPr lang="x-none">
                <a:latin typeface="Palatino Linotype" pitchFamily="18" charset="0"/>
              </a:rPr>
              <a:t> </a:t>
            </a:r>
            <a:r>
              <a:rPr lang="en-US" dirty="0" smtClean="0">
                <a:latin typeface="Palatino Linotype" pitchFamily="18" charset="0"/>
              </a:rPr>
              <a:t>6h</a:t>
            </a:r>
            <a:r>
              <a:rPr lang="sr-Cyrl-RS" dirty="0" smtClean="0">
                <a:latin typeface="Palatino Linotype" pitchFamily="18" charset="0"/>
              </a:rPr>
              <a:t>, 1</a:t>
            </a:r>
            <a:r>
              <a:rPr lang="en-US" dirty="0" smtClean="0">
                <a:latin typeface="Palatino Linotype" pitchFamily="18" charset="0"/>
              </a:rPr>
              <a:t>4 </a:t>
            </a:r>
            <a:r>
              <a:rPr lang="sr-Cyrl-RS" dirty="0" smtClean="0">
                <a:latin typeface="Palatino Linotype" pitchFamily="18" charset="0"/>
              </a:rPr>
              <a:t>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Након 15 дана-преглед столице уредан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err="1" smtClean="0">
                <a:latin typeface="Palatino Linotype" pitchFamily="18" charset="0"/>
              </a:rPr>
              <a:t>Фекални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антиген</a:t>
            </a:r>
            <a:r>
              <a:rPr lang="sr-Cyrl-RS" dirty="0" smtClean="0">
                <a:latin typeface="Palatino Linotype" pitchFamily="18" charset="0"/>
              </a:rPr>
              <a:t> за </a:t>
            </a:r>
            <a:r>
              <a:rPr lang="sr-Cyrl-RS" smtClean="0">
                <a:latin typeface="Palatino Linotype" pitchFamily="18" charset="0"/>
              </a:rPr>
              <a:t>ХБП инфекцију </a:t>
            </a:r>
            <a:r>
              <a:rPr lang="sr-Cyrl-RS" dirty="0" smtClean="0">
                <a:latin typeface="Palatino Linotype" pitchFamily="18" charset="0"/>
              </a:rPr>
              <a:t>негативан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 smtClean="0">
                <a:latin typeface="Palatino Linotype" pitchFamily="18" charset="0"/>
              </a:rPr>
              <a:t>У праћењу наредних 2 године, болесник није имао никакве тегобе, у </a:t>
            </a:r>
            <a:r>
              <a:rPr lang="sr-Cyrl-RS" dirty="0" err="1" smtClean="0">
                <a:latin typeface="Palatino Linotype" pitchFamily="18" charset="0"/>
              </a:rPr>
              <a:t>нелико</a:t>
            </a:r>
            <a:r>
              <a:rPr lang="sr-Cyrl-RS" dirty="0" smtClean="0">
                <a:latin typeface="Palatino Linotype" pitchFamily="18" charset="0"/>
              </a:rPr>
              <a:t> наврата контролисан </a:t>
            </a:r>
            <a:r>
              <a:rPr lang="sr-Cyrl-RS" dirty="0" err="1" smtClean="0">
                <a:latin typeface="Palatino Linotype" pitchFamily="18" charset="0"/>
              </a:rPr>
              <a:t>фекални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 err="1" smtClean="0">
                <a:latin typeface="Palatino Linotype" pitchFamily="18" charset="0"/>
              </a:rPr>
              <a:t>антиген</a:t>
            </a:r>
            <a:r>
              <a:rPr lang="sr-Cyrl-RS" dirty="0" smtClean="0">
                <a:latin typeface="Palatino Linotype" pitchFamily="18" charset="0"/>
              </a:rPr>
              <a:t> за ХБП који је био негативан</a:t>
            </a:r>
            <a:endParaRPr lang="en-US" dirty="0">
              <a:latin typeface="Palatino Linotype" pitchFamily="18" charset="0"/>
            </a:endParaRPr>
          </a:p>
          <a:p>
            <a:pPr marL="285750" lvl="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latin typeface="Palatino Linotype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endParaRPr lang="en-US" b="1" dirty="0">
              <a:solidFill>
                <a:srgbClr val="FF0000"/>
              </a:solidFill>
              <a:latin typeface="Palatino Linotype" pitchFamily="18" charset="0"/>
            </a:endParaRP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xmlns="" val="293907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dpcalex.com/wp-content/uploads/2014/09/location-of-organs-in-abdom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220" y="393699"/>
            <a:ext cx="4759960" cy="5786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2268219" y="1693446"/>
            <a:ext cx="1643674" cy="681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Десни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хипохондријум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911894" y="1693446"/>
            <a:ext cx="1480254" cy="681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Епигастријум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86400" y="1693445"/>
            <a:ext cx="1541780" cy="681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Леви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хипохондријум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68220" y="3250168"/>
            <a:ext cx="1504337" cy="559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Десни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слабински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11893" y="3250168"/>
            <a:ext cx="1480255" cy="559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Умбиликални</a:t>
            </a:r>
            <a:endParaRPr lang="sr-Cyrl-RS" sz="1400" dirty="0" smtClean="0">
              <a:latin typeface="Palatino Linotype" pitchFamily="18" charset="0"/>
              <a:cs typeface="Arial" pitchFamily="34" charset="0"/>
            </a:endParaRPr>
          </a:p>
          <a:p>
            <a:pPr algn="ctr"/>
            <a:endParaRPr lang="sr-Cyrl-RS" dirty="0"/>
          </a:p>
        </p:txBody>
      </p:sp>
      <p:sp>
        <p:nvSpPr>
          <p:cNvPr id="10" name="Rounded Rectangle 9"/>
          <p:cNvSpPr/>
          <p:nvPr/>
        </p:nvSpPr>
        <p:spPr>
          <a:xfrm>
            <a:off x="5486400" y="3287076"/>
            <a:ext cx="1541780" cy="5229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Леви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слабински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68220" y="4767277"/>
            <a:ext cx="1504336" cy="5883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Десни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илијачни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772557" y="4761012"/>
            <a:ext cx="1619592" cy="5946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Супрапубични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486400" y="4767277"/>
            <a:ext cx="1541780" cy="5883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Леви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илијачни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45811" y="25976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5811" y="40756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5888711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Ц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3598" y="5876011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’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eft Brace 17"/>
          <p:cNvSpPr/>
          <p:nvPr/>
        </p:nvSpPr>
        <p:spPr>
          <a:xfrm>
            <a:off x="1880257" y="146050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19" name="Left Brace 18"/>
          <p:cNvSpPr/>
          <p:nvPr/>
        </p:nvSpPr>
        <p:spPr>
          <a:xfrm>
            <a:off x="2035705" y="3028434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20" name="Left Brace 19"/>
          <p:cNvSpPr/>
          <p:nvPr/>
        </p:nvSpPr>
        <p:spPr>
          <a:xfrm>
            <a:off x="2035705" y="452806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  <p:sp>
        <p:nvSpPr>
          <p:cNvPr id="21" name="TextBox 20"/>
          <p:cNvSpPr txBox="1"/>
          <p:nvPr/>
        </p:nvSpPr>
        <p:spPr>
          <a:xfrm>
            <a:off x="189697" y="1693446"/>
            <a:ext cx="1606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err="1" smtClean="0">
                <a:solidFill>
                  <a:schemeClr val="tx2"/>
                </a:solidFill>
                <a:latin typeface="Palatino Linotype" pitchFamily="18" charset="0"/>
                <a:cs typeface="Arial" pitchFamily="34" charset="0"/>
              </a:rPr>
              <a:t>Епигастријум</a:t>
            </a:r>
            <a:endParaRPr lang="sr-Cyrl-RS" sz="1600" b="1" dirty="0">
              <a:solidFill>
                <a:schemeClr val="tx2"/>
              </a:solidFill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046" y="3250168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err="1">
                <a:solidFill>
                  <a:schemeClr val="tx2"/>
                </a:solidFill>
                <a:latin typeface="Palatino Linotype" pitchFamily="18" charset="0"/>
                <a:cs typeface="Arial" pitchFamily="34" charset="0"/>
              </a:rPr>
              <a:t>М</a:t>
            </a:r>
            <a:r>
              <a:rPr lang="sr-Cyrl-RS" sz="1600" b="1" dirty="0" err="1" smtClean="0">
                <a:solidFill>
                  <a:schemeClr val="tx2"/>
                </a:solidFill>
                <a:latin typeface="Palatino Linotype" pitchFamily="18" charset="0"/>
                <a:cs typeface="Arial" pitchFamily="34" charset="0"/>
              </a:rPr>
              <a:t>езогастријум</a:t>
            </a:r>
            <a:endParaRPr lang="sr-Cyrl-RS" sz="1600" b="1" dirty="0">
              <a:solidFill>
                <a:schemeClr val="tx2"/>
              </a:solidFill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4963" y="4761012"/>
            <a:ext cx="1744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err="1">
                <a:solidFill>
                  <a:schemeClr val="tx2"/>
                </a:solidFill>
                <a:latin typeface="Palatino Linotype" pitchFamily="18" charset="0"/>
                <a:cs typeface="Arial" pitchFamily="34" charset="0"/>
              </a:rPr>
              <a:t>Х</a:t>
            </a:r>
            <a:r>
              <a:rPr lang="sr-Cyrl-RS" sz="1600" b="1" dirty="0" err="1" smtClean="0">
                <a:solidFill>
                  <a:schemeClr val="tx2"/>
                </a:solidFill>
                <a:latin typeface="Palatino Linotype" pitchFamily="18" charset="0"/>
                <a:cs typeface="Arial" pitchFamily="34" charset="0"/>
              </a:rPr>
              <a:t>ипогастријум</a:t>
            </a:r>
            <a:endParaRPr lang="sr-Cyrl-RS" sz="1600" b="1" dirty="0">
              <a:solidFill>
                <a:schemeClr val="tx2"/>
              </a:solidFill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1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bdominal-organ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2971165" cy="36404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Connector 3"/>
          <p:cNvCxnSpPr/>
          <p:nvPr/>
        </p:nvCxnSpPr>
        <p:spPr>
          <a:xfrm>
            <a:off x="304800" y="2438400"/>
            <a:ext cx="2971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04800" y="3429000"/>
            <a:ext cx="3124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56815" y="1759424"/>
            <a:ext cx="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86000" y="1759424"/>
            <a:ext cx="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733800" y="251207"/>
            <a:ext cx="49530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1100" b="1" dirty="0" smtClean="0">
                <a:cs typeface="Arial" charset="0"/>
              </a:rPr>
              <a:t>1</a:t>
            </a:r>
            <a:r>
              <a:rPr lang="sr-Cyrl-CS" sz="1100" b="1" dirty="0" smtClean="0">
                <a:latin typeface="Palatino Linotype" pitchFamily="18" charset="0"/>
                <a:cs typeface="Arial" charset="0"/>
              </a:rPr>
              <a:t>. </a:t>
            </a:r>
            <a:r>
              <a:rPr lang="sr-Cyrl-CS" sz="1100" b="1" dirty="0" smtClean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Десни </a:t>
            </a:r>
            <a:r>
              <a:rPr lang="sr-Cyrl-CS" sz="1100" b="1" dirty="0" err="1" smtClean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хипохондријум</a:t>
            </a:r>
            <a:r>
              <a:rPr lang="sr-Cyrl-CS" sz="1100" b="1" dirty="0" smtClean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smtClean="0">
                <a:latin typeface="Palatino Linotype" pitchFamily="18" charset="0"/>
              </a:rPr>
              <a:t> 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десни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лобус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јетре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жучна кеса са жучним путевима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</a:t>
            </a:r>
            <a:r>
              <a:rPr lang="sr-Latn-CS" sz="1100" dirty="0" err="1">
                <a:latin typeface="Palatino Linotype" pitchFamily="18" charset="0"/>
                <a:cs typeface="Arial" charset="0"/>
              </a:rPr>
              <a:t>flexura</a:t>
            </a:r>
            <a:r>
              <a:rPr lang="sr-Latn-CS" sz="1100" dirty="0">
                <a:latin typeface="Palatino Linotype" pitchFamily="18" charset="0"/>
                <a:cs typeface="Arial" charset="0"/>
              </a:rPr>
              <a:t> coli </a:t>
            </a:r>
            <a:r>
              <a:rPr lang="sr-Latn-CS" sz="1100" dirty="0" err="1">
                <a:latin typeface="Palatino Linotype" pitchFamily="18" charset="0"/>
                <a:cs typeface="Arial" charset="0"/>
              </a:rPr>
              <a:t>hepatica</a:t>
            </a:r>
            <a:endParaRPr lang="sr-Latn-CS" sz="1100" dirty="0">
              <a:latin typeface="Palatino Linotype" pitchFamily="18" charset="0"/>
              <a:cs typeface="Arial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sr-Latn-CS" sz="1100" dirty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глава панкреаса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дуоденум</a:t>
            </a:r>
            <a:endParaRPr lang="sr-Cyrl-CS" sz="1100" dirty="0">
              <a:latin typeface="Palatino Linotype" pitchFamily="18" charset="0"/>
              <a:cs typeface="Arial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десни бубрег са надбубрежном жлездом</a:t>
            </a:r>
          </a:p>
          <a:p>
            <a:r>
              <a:rPr lang="sr-Cyrl-CS" sz="1100" dirty="0">
                <a:latin typeface="Palatino Linotype" pitchFamily="18" charset="0"/>
                <a:cs typeface="Arial" charset="0"/>
              </a:rPr>
              <a:t> 2</a:t>
            </a:r>
            <a:r>
              <a:rPr lang="sr-Cyrl-CS" sz="1100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.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Епигастријум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b="1" dirty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леви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лобус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јетре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део корпуса желуца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антрум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и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пилорус</a:t>
            </a:r>
            <a:endParaRPr lang="sr-Cyrl-CS" sz="1100" dirty="0">
              <a:latin typeface="Palatino Linotype" pitchFamily="18" charset="0"/>
              <a:cs typeface="Arial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панкреас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плексус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соларис</a:t>
            </a:r>
            <a:endParaRPr lang="sr-Cyrl-CS" sz="1100" dirty="0">
              <a:latin typeface="Palatino Linotype" pitchFamily="18" charset="0"/>
              <a:cs typeface="Arial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доња шупља вена и аорта</a:t>
            </a:r>
          </a:p>
          <a:p>
            <a:r>
              <a:rPr lang="sr-Cyrl-CS" sz="1100" b="1" dirty="0">
                <a:latin typeface="Palatino Linotype" pitchFamily="18" charset="0"/>
                <a:cs typeface="Arial" charset="0"/>
              </a:rPr>
              <a:t> 3. 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Леви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хипохондријум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err="1">
                <a:latin typeface="Palatino Linotype" pitchFamily="18" charset="0"/>
                <a:cs typeface="Arial" charset="0"/>
              </a:rPr>
              <a:t>фундус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желуца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слезина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</a:t>
            </a:r>
            <a:r>
              <a:rPr lang="sr-Latn-CS" sz="1100" dirty="0" err="1">
                <a:latin typeface="Palatino Linotype" pitchFamily="18" charset="0"/>
                <a:cs typeface="Arial" charset="0"/>
              </a:rPr>
              <a:t>flexura</a:t>
            </a:r>
            <a:r>
              <a:rPr lang="sr-Latn-CS" sz="1100" dirty="0">
                <a:latin typeface="Palatino Linotype" pitchFamily="18" charset="0"/>
                <a:cs typeface="Arial" charset="0"/>
              </a:rPr>
              <a:t> coli </a:t>
            </a:r>
            <a:r>
              <a:rPr lang="sr-Latn-CS" sz="1100" dirty="0" err="1">
                <a:latin typeface="Palatino Linotype" pitchFamily="18" charset="0"/>
                <a:cs typeface="Arial" charset="0"/>
              </a:rPr>
              <a:t>lienalis</a:t>
            </a:r>
            <a:r>
              <a:rPr lang="sr-Latn-CS" sz="1100" dirty="0">
                <a:latin typeface="Palatino Linotype" pitchFamily="18" charset="0"/>
                <a:cs typeface="Arial" charset="0"/>
              </a:rPr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Latn-CS" sz="1100" dirty="0" smtClean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 smtClean="0">
                <a:latin typeface="Palatino Linotype" pitchFamily="18" charset="0"/>
                <a:cs typeface="Arial" charset="0"/>
              </a:rPr>
              <a:t>део </a:t>
            </a:r>
            <a:r>
              <a:rPr lang="sr-Cyrl-CS" sz="1100" dirty="0" err="1" smtClean="0">
                <a:latin typeface="Palatino Linotype" pitchFamily="18" charset="0"/>
                <a:cs typeface="Arial" charset="0"/>
              </a:rPr>
              <a:t>десцендентног</a:t>
            </a:r>
            <a:r>
              <a:rPr lang="sr-Cyrl-CS" sz="1100" dirty="0" smtClean="0">
                <a:latin typeface="Palatino Linotype" pitchFamily="18" charset="0"/>
                <a:cs typeface="Arial" charset="0"/>
              </a:rPr>
              <a:t> колона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smtClean="0">
                <a:latin typeface="Palatino Linotype" pitchFamily="18" charset="0"/>
                <a:cs typeface="Arial" charset="0"/>
              </a:rPr>
              <a:t> 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реп панкреаса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 леви бубрег са надбубрежном жлездом</a:t>
            </a:r>
          </a:p>
          <a:p>
            <a:r>
              <a:rPr lang="sr-Cyrl-CS" sz="1100" b="1" dirty="0">
                <a:latin typeface="Palatino Linotype" pitchFamily="18" charset="0"/>
                <a:cs typeface="Arial" charset="0"/>
              </a:rPr>
              <a:t> 4. 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Десни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слабински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асцендентни  колон</a:t>
            </a:r>
          </a:p>
          <a:p>
            <a:r>
              <a:rPr lang="sr-Cyrl-CS" sz="1100" dirty="0">
                <a:latin typeface="Palatino Linotype" pitchFamily="18" charset="0"/>
                <a:cs typeface="Arial" charset="0"/>
              </a:rPr>
              <a:t> 5</a:t>
            </a:r>
            <a:r>
              <a:rPr lang="sr-Cyrl-CS" sz="1100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.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Умбиликални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танка црева,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мезентеријум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илеоцекални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део црева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доња шупља вена, абдоминална аорта</a:t>
            </a:r>
          </a:p>
          <a:p>
            <a:r>
              <a:rPr lang="sr-Cyrl-CS" sz="1100" b="1" dirty="0">
                <a:latin typeface="Palatino Linotype" pitchFamily="18" charset="0"/>
                <a:cs typeface="Arial" charset="0"/>
              </a:rPr>
              <a:t> 6. 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Леви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слабински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err="1">
                <a:latin typeface="Palatino Linotype" pitchFamily="18" charset="0"/>
                <a:cs typeface="Arial" charset="0"/>
              </a:rPr>
              <a:t>десцендентни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колон</a:t>
            </a:r>
          </a:p>
          <a:p>
            <a:r>
              <a:rPr lang="sr-Cyrl-CS" sz="1100" dirty="0">
                <a:latin typeface="Palatino Linotype" pitchFamily="18" charset="0"/>
                <a:cs typeface="Arial" charset="0"/>
              </a:rPr>
              <a:t> 7. 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Десни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илијачни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err="1">
                <a:latin typeface="Palatino Linotype" pitchFamily="18" charset="0"/>
                <a:cs typeface="Arial" charset="0"/>
              </a:rPr>
              <a:t>илеоцекални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део црева,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цекум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, апендикс, почетни део </a:t>
            </a:r>
          </a:p>
          <a:p>
            <a:r>
              <a:rPr lang="sr-Cyrl-CS" sz="1100" dirty="0">
                <a:latin typeface="Palatino Linotype" pitchFamily="18" charset="0"/>
                <a:cs typeface="Arial" charset="0"/>
              </a:rPr>
              <a:t>  асцендентног колона,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ингвинална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регија (жене десни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оваријум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са тубом) </a:t>
            </a:r>
          </a:p>
          <a:p>
            <a:r>
              <a:rPr lang="sr-Cyrl-CS" sz="1100" b="1" dirty="0">
                <a:latin typeface="Palatino Linotype" pitchFamily="18" charset="0"/>
                <a:cs typeface="Arial" charset="0"/>
              </a:rPr>
              <a:t> 8.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Супрабични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>
                <a:latin typeface="Palatino Linotype" pitchFamily="18" charset="0"/>
                <a:cs typeface="Arial" charset="0"/>
              </a:rPr>
              <a:t>- мокраћна бешика, жене –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утерус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аднекса</a:t>
            </a:r>
            <a:endParaRPr lang="sr-Cyrl-CS" sz="1100" dirty="0">
              <a:latin typeface="Palatino Linotype" pitchFamily="18" charset="0"/>
              <a:cs typeface="Arial" charset="0"/>
            </a:endParaRPr>
          </a:p>
          <a:p>
            <a:r>
              <a:rPr lang="sr-Cyrl-CS" sz="1100" b="1" dirty="0">
                <a:latin typeface="Palatino Linotype" pitchFamily="18" charset="0"/>
                <a:cs typeface="Arial" charset="0"/>
              </a:rPr>
              <a:t>9. 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Леви </a:t>
            </a:r>
            <a:r>
              <a:rPr lang="sr-Cyrl-CS" sz="1100" b="1" dirty="0" err="1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илијачни</a:t>
            </a:r>
            <a:r>
              <a:rPr lang="sr-Cyrl-CS" sz="1100" b="1" dirty="0">
                <a:solidFill>
                  <a:schemeClr val="accent1"/>
                </a:solidFill>
                <a:latin typeface="Palatino Linotype" pitchFamily="18" charset="0"/>
                <a:cs typeface="Arial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sr-Cyrl-CS" sz="1100" dirty="0" err="1">
                <a:latin typeface="Palatino Linotype" pitchFamily="18" charset="0"/>
                <a:cs typeface="Arial" charset="0"/>
              </a:rPr>
              <a:t>десцендентни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део колона,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сигма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, лева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ингвинална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регија, жене – </a:t>
            </a:r>
          </a:p>
          <a:p>
            <a:r>
              <a:rPr lang="sr-Cyrl-CS" sz="1100" dirty="0">
                <a:latin typeface="Palatino Linotype" pitchFamily="18" charset="0"/>
                <a:cs typeface="Arial" charset="0"/>
              </a:rPr>
              <a:t>  леви </a:t>
            </a:r>
            <a:r>
              <a:rPr lang="sr-Cyrl-CS" sz="1100" dirty="0" err="1">
                <a:latin typeface="Palatino Linotype" pitchFamily="18" charset="0"/>
                <a:cs typeface="Arial" charset="0"/>
              </a:rPr>
              <a:t>оваријум</a:t>
            </a:r>
            <a:r>
              <a:rPr lang="sr-Cyrl-CS" sz="1100" dirty="0">
                <a:latin typeface="Palatino Linotype" pitchFamily="18" charset="0"/>
                <a:cs typeface="Arial" charset="0"/>
              </a:rPr>
              <a:t>  са тубом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0752" y="194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3929" y="19981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14600" y="19489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00752" y="2741745"/>
            <a:ext cx="162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639539" y="274174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14600" y="268953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0752" y="3810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7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42064" y="379449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14600" y="390140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9</a:t>
            </a:r>
            <a:endParaRPr lang="sr-Cyrl-R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26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" y="1371600"/>
            <a:ext cx="8763000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CS" sz="2800" b="1" dirty="0" smtClean="0">
                <a:latin typeface="Palatino Linotype" pitchFamily="18" charset="0"/>
                <a:cs typeface="Arial" pitchFamily="34" charset="0"/>
              </a:rPr>
              <a:t>Симптоми у </a:t>
            </a:r>
            <a:r>
              <a:rPr lang="sr-Cyrl-CS" sz="2800" b="1" dirty="0" err="1" smtClean="0">
                <a:latin typeface="Palatino Linotype" pitchFamily="18" charset="0"/>
                <a:cs typeface="Arial" pitchFamily="34" charset="0"/>
              </a:rPr>
              <a:t>обољењима</a:t>
            </a:r>
            <a:r>
              <a:rPr lang="sr-Cyrl-CS" sz="2800" b="1" dirty="0" smtClean="0">
                <a:latin typeface="Palatino Linotype" pitchFamily="18" charset="0"/>
                <a:cs typeface="Arial" pitchFamily="34" charset="0"/>
              </a:rPr>
              <a:t>       </a:t>
            </a:r>
            <a:br>
              <a:rPr lang="sr-Cyrl-CS" sz="2800" b="1" dirty="0" smtClean="0">
                <a:latin typeface="Palatino Linotype" pitchFamily="18" charset="0"/>
                <a:cs typeface="Arial" pitchFamily="34" charset="0"/>
              </a:rPr>
            </a:br>
            <a:r>
              <a:rPr lang="sr-Cyrl-CS" sz="2800" b="1" dirty="0" smtClean="0">
                <a:latin typeface="Palatino Linotype" pitchFamily="18" charset="0"/>
                <a:cs typeface="Arial" pitchFamily="34" charset="0"/>
              </a:rPr>
              <a:t>  </a:t>
            </a:r>
            <a:r>
              <a:rPr lang="sr-Cyrl-CS" sz="2800" b="1" dirty="0" err="1" smtClean="0">
                <a:latin typeface="Palatino Linotype" pitchFamily="18" charset="0"/>
                <a:cs typeface="Arial" pitchFamily="34" charset="0"/>
              </a:rPr>
              <a:t>дигестивног</a:t>
            </a:r>
            <a:r>
              <a:rPr lang="sr-Cyrl-CS" sz="2800" b="1" dirty="0" smtClean="0">
                <a:latin typeface="Palatino Linotype" pitchFamily="18" charset="0"/>
                <a:cs typeface="Arial" pitchFamily="34" charset="0"/>
              </a:rPr>
              <a:t> система</a:t>
            </a:r>
            <a:r>
              <a:rPr lang="en-US" sz="28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en-US" sz="2800" b="1" dirty="0" smtClean="0">
                <a:latin typeface="Palatino Linotype" pitchFamily="18" charset="0"/>
                <a:cs typeface="Arial" pitchFamily="34" charset="0"/>
              </a:rPr>
            </a:br>
            <a:endParaRPr lang="sr-Cyrl-RS" sz="2800" b="1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481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" y="0"/>
            <a:ext cx="88392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СИМПТОМИ У ОБОЉЕЊИМА ЈЕДЊАКА</a:t>
            </a:r>
          </a:p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1. ПОРЕМЕЋАЈ ГУТАЊА (</a:t>
            </a:r>
            <a:r>
              <a:rPr lang="sr-Latn-RS" sz="1400" b="1" dirty="0" err="1" smtClean="0">
                <a:latin typeface="Palatino Linotype" pitchFamily="18" charset="0"/>
                <a:cs typeface="Arial" pitchFamily="34" charset="0"/>
              </a:rPr>
              <a:t>dysphagia</a:t>
            </a: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)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-осећај заостајања чврсте, кашасте и течне хране</a:t>
            </a:r>
          </a:p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2. ЕЗОФАГЕАЛНИ БОЛ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БОЛНО ГУТАЊЕ (</a:t>
            </a:r>
            <a:r>
              <a:rPr lang="sr-Latn-RS" sz="1400" b="1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odynophagia</a:t>
            </a:r>
            <a:r>
              <a:rPr lang="sr-Latn-RS" sz="14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)</a:t>
            </a:r>
            <a:r>
              <a:rPr lang="sr-Latn-RS" sz="1400" dirty="0" smtClean="0">
                <a:latin typeface="Palatino Linotype" pitchFamily="18" charset="0"/>
                <a:cs typeface="Arial" pitchFamily="34" charset="0"/>
              </a:rPr>
              <a:t>-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у току акта гутања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ОСЕЋАЈ ПЕЧЕЊА И ЖАРЕЊА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У доњој трећини једњака, код оштећења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слузнице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једњака, шири се према грудној кости, леђима,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епигастријуму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, врату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4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БОЛ У ВИДУ ГРЧЕВА И СТЕЗАЊА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У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след појачане контракције мишићног слоја и јачег спазма једњака,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дистензије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зида једњака, најчешће након узимања хране, симулира 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ангинозни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(коронарни) бол</a:t>
            </a:r>
            <a:endParaRPr lang="en-US" sz="1400" dirty="0" smtClean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Palatino Linotype" pitchFamily="18" charset="0"/>
                <a:cs typeface="Arial" pitchFamily="34" charset="0"/>
              </a:rPr>
              <a:t>3. </a:t>
            </a: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ГОРУШИЦА </a:t>
            </a: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(</a:t>
            </a:r>
            <a:r>
              <a:rPr lang="sr-Latn-RS" sz="1400" b="1" dirty="0" err="1">
                <a:latin typeface="Palatino Linotype" pitchFamily="18" charset="0"/>
                <a:cs typeface="Arial" pitchFamily="34" charset="0"/>
              </a:rPr>
              <a:t>pyrosis</a:t>
            </a: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Осећај печења, јавља се у таласима, иза грудне кости, са ширењем уз једњак до ждрела</a:t>
            </a:r>
          </a:p>
          <a:p>
            <a:pPr>
              <a:lnSpc>
                <a:spcPct val="150000"/>
              </a:lnSpc>
            </a:pPr>
            <a:r>
              <a:rPr lang="sr-Latn-RS" sz="1400" b="1" dirty="0" smtClean="0">
                <a:latin typeface="Palatino Linotype" pitchFamily="18" charset="0"/>
                <a:cs typeface="Arial" pitchFamily="34" charset="0"/>
              </a:rPr>
              <a:t>4</a:t>
            </a:r>
            <a:r>
              <a:rPr lang="sr-Latn-RS" sz="1400" b="1" dirty="0">
                <a:latin typeface="Palatino Linotype" pitchFamily="18" charset="0"/>
                <a:cs typeface="Arial" pitchFamily="34" charset="0"/>
              </a:rPr>
              <a:t>. </a:t>
            </a: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ПОДРИГИВАЊЕ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Одраз нагле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експулзије</a:t>
            </a:r>
            <a:r>
              <a:rPr lang="sr-Cyrl-RS" sz="1400" dirty="0">
                <a:latin typeface="Palatino Linotype" pitchFamily="18" charset="0"/>
                <a:cs typeface="Arial" pitchFamily="34" charset="0"/>
              </a:rPr>
              <a:t> гасова из желуца кроз једњак, често праћено горушицом</a:t>
            </a:r>
          </a:p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5</a:t>
            </a: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. РЕГУРГИТАЦИЈА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Изненадно враћање хране у ждрело и уста, често праћена 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горушицом</a:t>
            </a:r>
            <a:r>
              <a:rPr lang="en-US" sz="1400" dirty="0" smtClean="0">
                <a:latin typeface="Palatino Linotype" pitchFamily="18" charset="0"/>
                <a:cs typeface="Arial" pitchFamily="34" charset="0"/>
              </a:rPr>
              <a:t>, a</a:t>
            </a:r>
            <a:r>
              <a:rPr lang="sr-Cyrl-RS" sz="1400" dirty="0" err="1" smtClean="0">
                <a:latin typeface="Palatino Linotype" pitchFamily="18" charset="0"/>
                <a:cs typeface="Arial" pitchFamily="34" charset="0"/>
              </a:rPr>
              <a:t>нтиперисталтичке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400" dirty="0">
                <a:latin typeface="Palatino Linotype" pitchFamily="18" charset="0"/>
                <a:cs typeface="Arial" pitchFamily="34" charset="0"/>
              </a:rPr>
              <a:t>контракције желуца и отварање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кардије</a:t>
            </a:r>
            <a:endParaRPr lang="sr-Cyrl-RS" sz="14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6. ЕЗОФАГЕАЛНО ПОВРАЋАЊЕ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>
                <a:latin typeface="Palatino Linotype" pitchFamily="18" charset="0"/>
                <a:cs typeface="Arial" pitchFamily="34" charset="0"/>
              </a:rPr>
              <a:t>Поремећаји моторне активности у једњаку (дифузни спазми,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ахалазија</a:t>
            </a:r>
            <a:r>
              <a:rPr lang="sr-Cyrl-RS" sz="14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sr-Cyrl-RS" sz="1400" dirty="0" err="1">
                <a:latin typeface="Palatino Linotype" pitchFamily="18" charset="0"/>
                <a:cs typeface="Arial" pitchFamily="34" charset="0"/>
              </a:rPr>
              <a:t>склеродермија</a:t>
            </a:r>
            <a:r>
              <a:rPr lang="sr-Cyrl-RS" sz="1400" dirty="0" smtClean="0">
                <a:latin typeface="Palatino Linotype" pitchFamily="18" charset="0"/>
                <a:cs typeface="Arial" pitchFamily="34" charset="0"/>
              </a:rPr>
              <a:t>)</a:t>
            </a:r>
            <a:endParaRPr lang="en-US" sz="1400" dirty="0" smtClean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Palatino Linotype" pitchFamily="18" charset="0"/>
                <a:cs typeface="Arial" pitchFamily="34" charset="0"/>
              </a:rPr>
              <a:t>7. </a:t>
            </a:r>
            <a:r>
              <a:rPr lang="sr-Cyrl-RS" sz="1400" b="1" dirty="0" smtClean="0">
                <a:latin typeface="Palatino Linotype" pitchFamily="18" charset="0"/>
                <a:cs typeface="Arial" pitchFamily="34" charset="0"/>
              </a:rPr>
              <a:t>ПОВРАЋАЊЕ </a:t>
            </a:r>
            <a:r>
              <a:rPr lang="sr-Cyrl-RS" sz="1400" b="1" dirty="0">
                <a:latin typeface="Palatino Linotype" pitchFamily="18" charset="0"/>
                <a:cs typeface="Arial" pitchFamily="34" charset="0"/>
              </a:rPr>
              <a:t>КРВИ (</a:t>
            </a:r>
            <a:r>
              <a:rPr lang="sr-Latn-RS" sz="1400" b="1" dirty="0" err="1">
                <a:latin typeface="Palatino Linotype" pitchFamily="18" charset="0"/>
                <a:cs typeface="Arial" pitchFamily="34" charset="0"/>
              </a:rPr>
              <a:t>haematemesis</a:t>
            </a:r>
            <a:r>
              <a:rPr lang="sr-Latn-RS" sz="1400" b="1" dirty="0">
                <a:latin typeface="Palatino Linotype" pitchFamily="18" charset="0"/>
                <a:cs typeface="Arial" pitchFamily="34" charset="0"/>
              </a:rPr>
              <a:t>)</a:t>
            </a:r>
            <a:endParaRPr lang="sr-Cyrl-RS" sz="1400" b="1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sr-Cyrl-R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55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96334"/>
            <a:ext cx="86868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Palatino Linotype" pitchFamily="18" charset="0"/>
                <a:cs typeface="Arial" pitchFamily="34" charset="0"/>
              </a:rPr>
              <a:t>СИМПТОМИ У ОБОЉЕЊИМА ЖЕЛУЦА</a:t>
            </a: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1. ПОРЕМЕЋАЈ АПЕТИТА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Смањен апетит, губитак апетита (</a:t>
            </a:r>
            <a:r>
              <a:rPr lang="sr-Cyrl-RS" sz="1600" b="1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анорексија</a:t>
            </a:r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solidFill>
                  <a:srgbClr val="FF0000"/>
                </a:solidFill>
                <a:latin typeface="Palatino Linotype" pitchFamily="18" charset="0"/>
                <a:cs typeface="Arial" charset="0"/>
              </a:rPr>
              <a:t>2.</a:t>
            </a:r>
            <a:r>
              <a:rPr lang="sr-Cyrl-CS" sz="1600" b="1" dirty="0" smtClean="0">
                <a:latin typeface="Palatino Linotype" pitchFamily="18" charset="0"/>
                <a:cs typeface="Arial" charset="0"/>
              </a:rPr>
              <a:t>   </a:t>
            </a:r>
            <a:r>
              <a:rPr lang="sr-Cyrl-CS" sz="1600" b="1" dirty="0" smtClean="0">
                <a:solidFill>
                  <a:srgbClr val="FF0000"/>
                </a:solidFill>
                <a:latin typeface="Palatino Linotype" pitchFamily="18" charset="0"/>
                <a:cs typeface="Arial" charset="0"/>
              </a:rPr>
              <a:t>Повећан апетит (</a:t>
            </a:r>
            <a:r>
              <a:rPr lang="sr-Cyrl-CS" sz="1600" b="1" dirty="0" err="1" smtClean="0">
                <a:solidFill>
                  <a:srgbClr val="FF0000"/>
                </a:solidFill>
                <a:latin typeface="Palatino Linotype" pitchFamily="18" charset="0"/>
                <a:cs typeface="Arial" charset="0"/>
              </a:rPr>
              <a:t>полифагија</a:t>
            </a:r>
            <a:r>
              <a:rPr lang="sr-Cyrl-CS" sz="1600" b="1" dirty="0" smtClean="0">
                <a:solidFill>
                  <a:srgbClr val="FF0000"/>
                </a:solidFill>
                <a:latin typeface="Palatino Linotype" pitchFamily="18" charset="0"/>
                <a:cs typeface="Arial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sr-Cyrl-CS" sz="1600" b="1" dirty="0" smtClean="0">
                <a:latin typeface="Palatino Linotype" pitchFamily="18" charset="0"/>
                <a:cs typeface="Arial" charset="0"/>
              </a:rPr>
              <a:t>2. МУКА, ГАЂЕЊЕ</a:t>
            </a:r>
            <a:endParaRPr lang="en-US" sz="1600" b="1" dirty="0" smtClean="0">
              <a:latin typeface="Palatino Linotype" pitchFamily="18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3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. ПОВРАЋАЊЕ (</a:t>
            </a:r>
            <a:r>
              <a:rPr lang="sr-Latn-RS" sz="1600" b="1" dirty="0" err="1">
                <a:latin typeface="Palatino Linotype" pitchFamily="18" charset="0"/>
                <a:cs typeface="Arial" pitchFamily="34" charset="0"/>
              </a:rPr>
              <a:t>vomitus</a:t>
            </a:r>
            <a:r>
              <a:rPr lang="sr-Latn-RS" sz="1600" b="1" dirty="0">
                <a:latin typeface="Palatino Linotype" pitchFamily="18" charset="0"/>
                <a:cs typeface="Arial" pitchFamily="34" charset="0"/>
              </a:rPr>
              <a:t>)</a:t>
            </a:r>
            <a:endParaRPr lang="sr-Cyrl-RS" sz="1600" b="1" dirty="0">
              <a:latin typeface="Palatino Linotype" pitchFamily="18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sz="1600" b="1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Алиментарно</a:t>
            </a:r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повраћање</a:t>
            </a:r>
            <a:endParaRPr lang="sr-Cyrl-R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Избацивање несварене хране са слузавим желудачним садржајем</a:t>
            </a: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sr-Cyrl-RS" sz="1600" b="1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Билијарно</a:t>
            </a:r>
            <a:r>
              <a:rPr lang="sr-Cyrl-RS" sz="1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повраћање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После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избацивања чистог стомачног сока долази до избацивања и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дуоденалног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садржаја са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примесама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жучи</a:t>
            </a:r>
            <a:endParaRPr lang="en-US" sz="1600" dirty="0" smtClean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4. ПОВРАЋАЊЕ КРВИ (</a:t>
            </a:r>
            <a:r>
              <a:rPr lang="sr-Latn-RS" sz="1600" b="1" dirty="0" err="1">
                <a:latin typeface="Palatino Linotype" pitchFamily="18" charset="0"/>
                <a:cs typeface="Arial" pitchFamily="34" charset="0"/>
              </a:rPr>
              <a:t>haematemesis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Светло црвена крв-крв која је избачена одмах након насталог крварења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>
                <a:latin typeface="Palatino Linotype" pitchFamily="18" charset="0"/>
                <a:cs typeface="Arial" pitchFamily="34" charset="0"/>
              </a:rPr>
              <a:t>Браонкаст или црн садржај (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“”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попут црне кафе</a:t>
            </a:r>
            <a:r>
              <a:rPr lang="en-US" sz="1600" dirty="0">
                <a:latin typeface="Palatino Linotype" pitchFamily="18" charset="0"/>
                <a:cs typeface="Arial" pitchFamily="34" charset="0"/>
              </a:rPr>
              <a:t>”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)-крв остаје извесно време у желуцу, под дејством </a:t>
            </a:r>
            <a:r>
              <a:rPr lang="sr-Latn-RS" sz="1600" dirty="0" err="1">
                <a:latin typeface="Palatino Linotype" pitchFamily="18" charset="0"/>
                <a:cs typeface="Arial" pitchFamily="34" charset="0"/>
              </a:rPr>
              <a:t>HCl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 долази до претварања хемоглобина у </a:t>
            </a:r>
            <a:r>
              <a:rPr lang="sr-Cyrl-RS" sz="1600" dirty="0" err="1">
                <a:latin typeface="Palatino Linotype" pitchFamily="18" charset="0"/>
                <a:cs typeface="Arial" pitchFamily="34" charset="0"/>
              </a:rPr>
              <a:t>хематин</a:t>
            </a:r>
            <a:endParaRPr lang="sr-Cyrl-RS" sz="1600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Повраћање 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несварене хране која је унета пре 10 и више часова (</a:t>
            </a:r>
            <a:r>
              <a:rPr lang="sr-Cyrl-RS" sz="1600" b="1" dirty="0" err="1">
                <a:latin typeface="Palatino Linotype" pitchFamily="18" charset="0"/>
                <a:cs typeface="Arial" pitchFamily="34" charset="0"/>
              </a:rPr>
              <a:t>стеноза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b="1" dirty="0" err="1">
                <a:latin typeface="Palatino Linotype" pitchFamily="18" charset="0"/>
                <a:cs typeface="Arial" pitchFamily="34" charset="0"/>
              </a:rPr>
              <a:t>пилоруса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Повраћање </a:t>
            </a:r>
            <a:r>
              <a:rPr lang="sr-Cyrl-RS" sz="1600" b="1" dirty="0" err="1">
                <a:latin typeface="Palatino Linotype" pitchFamily="18" charset="0"/>
                <a:cs typeface="Arial" pitchFamily="34" charset="0"/>
              </a:rPr>
              <a:t>фекалоидног</a:t>
            </a:r>
            <a:r>
              <a:rPr lang="sr-Cyrl-RS" sz="1600" b="1" dirty="0">
                <a:latin typeface="Palatino Linotype" pitchFamily="18" charset="0"/>
                <a:cs typeface="Arial" pitchFamily="34" charset="0"/>
              </a:rPr>
              <a:t> садржаја (</a:t>
            </a:r>
            <a:r>
              <a:rPr lang="sr-Latn-RS" sz="1600" b="1" dirty="0" err="1">
                <a:latin typeface="Palatino Linotype" pitchFamily="18" charset="0"/>
                <a:cs typeface="Arial" pitchFamily="34" charset="0"/>
              </a:rPr>
              <a:t>miserere</a:t>
            </a:r>
            <a:r>
              <a:rPr lang="sr-Cyrl-RS" sz="1600" b="1" dirty="0" smtClean="0">
                <a:latin typeface="Palatino Linotype" pitchFamily="18" charset="0"/>
                <a:cs typeface="Arial" pitchFamily="34" charset="0"/>
              </a:rPr>
              <a:t>):</a:t>
            </a:r>
            <a:r>
              <a:rPr lang="en-US" sz="1600" b="1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Оклузија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>
                <a:latin typeface="Palatino Linotype" pitchFamily="18" charset="0"/>
                <a:cs typeface="Arial" pitchFamily="34" charset="0"/>
              </a:rPr>
              <a:t>црева (колона),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ретроперисталтика</a:t>
            </a:r>
            <a:r>
              <a:rPr lang="en-US" sz="1600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и </a:t>
            </a:r>
            <a:r>
              <a:rPr lang="sr-Cyrl-RS" sz="1600" dirty="0" err="1" smtClean="0">
                <a:latin typeface="Palatino Linotype" pitchFamily="18" charset="0"/>
                <a:cs typeface="Arial" pitchFamily="34" charset="0"/>
              </a:rPr>
              <a:t>гастроколична</a:t>
            </a:r>
            <a:r>
              <a:rPr lang="sr-Cyrl-RS" sz="1600" dirty="0" smtClean="0">
                <a:latin typeface="Palatino Linotype" pitchFamily="18" charset="0"/>
                <a:cs typeface="Arial" pitchFamily="34" charset="0"/>
              </a:rPr>
              <a:t> фистула</a:t>
            </a:r>
            <a:endParaRPr lang="sr-Cyrl-RS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73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3555</Words>
  <Application>Microsoft Office PowerPoint</Application>
  <PresentationFormat>On-screen Show (4:3)</PresentationFormat>
  <Paragraphs>512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ИНТЕГРИСАНЕ АКАДЕМСКЕ  СТУДИЈE ФАРМАЦИЈЕ Клиничка пропедевтика за фармацеуте Наставна јединица 9  </vt:lpstr>
      <vt:lpstr>Slide 2</vt:lpstr>
      <vt:lpstr>Квадранти и регије абдомена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 ДИЈАГНОЗА ХБП ИНФЕКЦИЈЕ</vt:lpstr>
      <vt:lpstr>Slide 29</vt:lpstr>
      <vt:lpstr>Slide 30</vt:lpstr>
      <vt:lpstr>Slide 31</vt:lpstr>
      <vt:lpstr>Терапија ХБП инфекције Maastricht V</vt:lpstr>
      <vt:lpstr>Терапија ХБП инфекције Maastricht V</vt:lpstr>
      <vt:lpstr>Терапија ХБП инфекције Maastricht V</vt:lpstr>
      <vt:lpstr>Терапија ХБП инфекције Maastricht V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Фактори за колонизацију резистентним микроорганизмима</vt:lpstr>
      <vt:lpstr>Лекови удружени са појавом Clostridium difficile инфекције</vt:lpstr>
      <vt:lpstr>Антибиотска терапија C.difficile</vt:lpstr>
      <vt:lpstr>Slide 49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 СТУДИЈE ФАРМАЦИЈЕ Клиничка пропедевтика за фармацеуте Наставна јединица 10</dc:title>
  <dc:creator>MISEL</dc:creator>
  <cp:lastModifiedBy>ismail - [2010]</cp:lastModifiedBy>
  <cp:revision>28</cp:revision>
  <dcterms:created xsi:type="dcterms:W3CDTF">2018-01-18T21:50:20Z</dcterms:created>
  <dcterms:modified xsi:type="dcterms:W3CDTF">2018-01-28T21:20:07Z</dcterms:modified>
</cp:coreProperties>
</file>